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8" r:id="rId12"/>
    <p:sldId id="269" r:id="rId13"/>
    <p:sldId id="271" r:id="rId14"/>
    <p:sldId id="272" r:id="rId15"/>
    <p:sldId id="274" r:id="rId16"/>
    <p:sldId id="273" r:id="rId17"/>
    <p:sldId id="275" r:id="rId18"/>
    <p:sldId id="27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5BC72D-55FA-4ECE-8BE3-948EC0324510}" v="92" dt="2021-01-18T22:52:45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878" autoAdjust="0"/>
  </p:normalViewPr>
  <p:slideViewPr>
    <p:cSldViewPr snapToGrid="0">
      <p:cViewPr>
        <p:scale>
          <a:sx n="81" d="100"/>
          <a:sy n="81" d="100"/>
        </p:scale>
        <p:origin x="-894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D7641-9F1A-4C71-82A7-7C12F1304D3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2890AE-6C3A-4CDE-B811-CECFE8714E2C}">
      <dgm:prSet phldrT="[Text]"/>
      <dgm:spPr/>
      <dgm:t>
        <a:bodyPr/>
        <a:lstStyle/>
        <a:p>
          <a:r>
            <a:rPr lang="en-GB" dirty="0"/>
            <a:t>Nasal Specs</a:t>
          </a:r>
        </a:p>
      </dgm:t>
    </dgm:pt>
    <dgm:pt modelId="{D4C465C1-6D71-43A3-8AF6-15D3FF255245}" type="parTrans" cxnId="{05D11C31-887B-4C8A-BEBB-F5BF1D2EE047}">
      <dgm:prSet/>
      <dgm:spPr/>
      <dgm:t>
        <a:bodyPr/>
        <a:lstStyle/>
        <a:p>
          <a:endParaRPr lang="en-GB"/>
        </a:p>
      </dgm:t>
    </dgm:pt>
    <dgm:pt modelId="{45401CFC-DB97-44D1-AB86-6AA13E96586F}" type="sibTrans" cxnId="{05D11C31-887B-4C8A-BEBB-F5BF1D2EE047}">
      <dgm:prSet/>
      <dgm:spPr/>
      <dgm:t>
        <a:bodyPr/>
        <a:lstStyle/>
        <a:p>
          <a:endParaRPr lang="en-GB"/>
        </a:p>
      </dgm:t>
    </dgm:pt>
    <dgm:pt modelId="{118374C6-0855-49DB-8B78-1B3204F43F53}">
      <dgm:prSet phldrT="[Text]"/>
      <dgm:spPr/>
      <dgm:t>
        <a:bodyPr/>
        <a:lstStyle/>
        <a:p>
          <a:r>
            <a:rPr lang="en-GB" dirty="0"/>
            <a:t>Venturi Mask </a:t>
          </a:r>
        </a:p>
        <a:p>
          <a:r>
            <a:rPr lang="en-GB" dirty="0"/>
            <a:t>(24% -&gt; 40% -&gt; 60%)</a:t>
          </a:r>
        </a:p>
      </dgm:t>
    </dgm:pt>
    <dgm:pt modelId="{C09218E7-49A7-4825-82B8-B475B5E1EA0A}" type="parTrans" cxnId="{F87CDC6D-0B1E-4D35-9C3E-D48296F5B6F7}">
      <dgm:prSet/>
      <dgm:spPr/>
      <dgm:t>
        <a:bodyPr/>
        <a:lstStyle/>
        <a:p>
          <a:endParaRPr lang="en-GB"/>
        </a:p>
      </dgm:t>
    </dgm:pt>
    <dgm:pt modelId="{0D2AE594-8FCB-48FF-8618-B412CBDF706D}" type="sibTrans" cxnId="{F87CDC6D-0B1E-4D35-9C3E-D48296F5B6F7}">
      <dgm:prSet/>
      <dgm:spPr/>
      <dgm:t>
        <a:bodyPr/>
        <a:lstStyle/>
        <a:p>
          <a:endParaRPr lang="en-GB"/>
        </a:p>
      </dgm:t>
    </dgm:pt>
    <dgm:pt modelId="{7F8074E4-43D0-47E6-B2EF-41BEA20D235A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NRB</a:t>
          </a:r>
        </a:p>
      </dgm:t>
    </dgm:pt>
    <dgm:pt modelId="{591B6F32-B4BC-47A4-B16A-1DB95C890CF3}" type="parTrans" cxnId="{3F45FC5B-1D3B-415C-BD03-067E706250CA}">
      <dgm:prSet/>
      <dgm:spPr/>
      <dgm:t>
        <a:bodyPr/>
        <a:lstStyle/>
        <a:p>
          <a:endParaRPr lang="en-GB"/>
        </a:p>
      </dgm:t>
    </dgm:pt>
    <dgm:pt modelId="{1E045ADD-DE25-4959-9AC0-9FE6DD9E66F1}" type="sibTrans" cxnId="{3F45FC5B-1D3B-415C-BD03-067E706250CA}">
      <dgm:prSet/>
      <dgm:spPr/>
      <dgm:t>
        <a:bodyPr/>
        <a:lstStyle/>
        <a:p>
          <a:endParaRPr lang="en-GB"/>
        </a:p>
      </dgm:t>
    </dgm:pt>
    <dgm:pt modelId="{60D74DA8-EDB3-4BC9-A850-983959A6EA2E}">
      <dgm:prSet phldrT="[Text]"/>
      <dgm:spPr/>
      <dgm:t>
        <a:bodyPr/>
        <a:lstStyle/>
        <a:p>
          <a:r>
            <a:rPr lang="en-GB" dirty="0"/>
            <a:t>HFNO</a:t>
          </a:r>
        </a:p>
      </dgm:t>
    </dgm:pt>
    <dgm:pt modelId="{5F8A3CB3-9C43-445D-B9BE-6C2F1FCAC6C9}" type="parTrans" cxnId="{CB4561EF-8AF8-49DE-9012-8721BC377CC3}">
      <dgm:prSet/>
      <dgm:spPr/>
      <dgm:t>
        <a:bodyPr/>
        <a:lstStyle/>
        <a:p>
          <a:endParaRPr lang="en-GB"/>
        </a:p>
      </dgm:t>
    </dgm:pt>
    <dgm:pt modelId="{1B8AFA28-4AB1-4A60-B17C-985EE6DD1FB2}" type="sibTrans" cxnId="{CB4561EF-8AF8-49DE-9012-8721BC377CC3}">
      <dgm:prSet/>
      <dgm:spPr/>
      <dgm:t>
        <a:bodyPr/>
        <a:lstStyle/>
        <a:p>
          <a:endParaRPr lang="en-GB"/>
        </a:p>
      </dgm:t>
    </dgm:pt>
    <dgm:pt modelId="{6E1AD72A-CE1C-4628-9523-8C4273D06DA5}">
      <dgm:prSet phldrT="[Text]"/>
      <dgm:spPr/>
      <dgm:t>
        <a:bodyPr/>
        <a:lstStyle/>
        <a:p>
          <a:r>
            <a:rPr lang="en-GB" dirty="0"/>
            <a:t>CPAP</a:t>
          </a:r>
        </a:p>
      </dgm:t>
    </dgm:pt>
    <dgm:pt modelId="{24C099EA-33CA-42E6-8299-2AF7C1A24FA4}" type="parTrans" cxnId="{0061B52D-C89A-45E9-96A8-E7CDBD42B492}">
      <dgm:prSet/>
      <dgm:spPr/>
      <dgm:t>
        <a:bodyPr/>
        <a:lstStyle/>
        <a:p>
          <a:endParaRPr lang="en-GB"/>
        </a:p>
      </dgm:t>
    </dgm:pt>
    <dgm:pt modelId="{1F2557CC-6FB5-4257-ACEC-9ECAAF5F928A}" type="sibTrans" cxnId="{0061B52D-C89A-45E9-96A8-E7CDBD42B492}">
      <dgm:prSet/>
      <dgm:spPr/>
      <dgm:t>
        <a:bodyPr/>
        <a:lstStyle/>
        <a:p>
          <a:endParaRPr lang="en-GB"/>
        </a:p>
      </dgm:t>
    </dgm:pt>
    <dgm:pt modelId="{C6F95AD1-BF0F-4EAB-9A02-29DC17346F6D}">
      <dgm:prSet phldrT="[Text]"/>
      <dgm:spPr/>
      <dgm:t>
        <a:bodyPr/>
        <a:lstStyle/>
        <a:p>
          <a:r>
            <a:rPr lang="en-GB" dirty="0"/>
            <a:t>Ventilation</a:t>
          </a:r>
        </a:p>
      </dgm:t>
    </dgm:pt>
    <dgm:pt modelId="{9196212B-5A6D-4C56-A874-A41B744984B9}" type="parTrans" cxnId="{E214F468-72CF-4D43-8C2B-03A1998E8E1C}">
      <dgm:prSet/>
      <dgm:spPr/>
      <dgm:t>
        <a:bodyPr/>
        <a:lstStyle/>
        <a:p>
          <a:endParaRPr lang="en-GB"/>
        </a:p>
      </dgm:t>
    </dgm:pt>
    <dgm:pt modelId="{A8642D89-1DC9-471F-8B95-AD47C3986C93}" type="sibTrans" cxnId="{E214F468-72CF-4D43-8C2B-03A1998E8E1C}">
      <dgm:prSet/>
      <dgm:spPr/>
      <dgm:t>
        <a:bodyPr/>
        <a:lstStyle/>
        <a:p>
          <a:endParaRPr lang="en-GB"/>
        </a:p>
      </dgm:t>
    </dgm:pt>
    <dgm:pt modelId="{FB074A40-B9CB-4CAD-A898-2C6009EE3286}" type="pres">
      <dgm:prSet presAssocID="{740D7641-9F1A-4C71-82A7-7C12F1304D3F}" presName="linearFlow" presStyleCnt="0">
        <dgm:presLayoutVars>
          <dgm:resizeHandles val="exact"/>
        </dgm:presLayoutVars>
      </dgm:prSet>
      <dgm:spPr/>
    </dgm:pt>
    <dgm:pt modelId="{7C38FDC6-4C0A-4DD3-A5F1-AF63A5894335}" type="pres">
      <dgm:prSet presAssocID="{E02890AE-6C3A-4CDE-B811-CECFE8714E2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09DB5F-5C2D-4ABC-AB56-87C3F42B7D00}" type="pres">
      <dgm:prSet presAssocID="{45401CFC-DB97-44D1-AB86-6AA13E96586F}" presName="sibTrans" presStyleLbl="sibTrans2D1" presStyleIdx="0" presStyleCnt="5"/>
      <dgm:spPr/>
      <dgm:t>
        <a:bodyPr/>
        <a:lstStyle/>
        <a:p>
          <a:endParaRPr lang="en-GB"/>
        </a:p>
      </dgm:t>
    </dgm:pt>
    <dgm:pt modelId="{EFCA34D7-BF54-4A26-A9EC-1C34C99B1A67}" type="pres">
      <dgm:prSet presAssocID="{45401CFC-DB97-44D1-AB86-6AA13E96586F}" presName="connectorText" presStyleLbl="sibTrans2D1" presStyleIdx="0" presStyleCnt="5"/>
      <dgm:spPr/>
      <dgm:t>
        <a:bodyPr/>
        <a:lstStyle/>
        <a:p>
          <a:endParaRPr lang="en-GB"/>
        </a:p>
      </dgm:t>
    </dgm:pt>
    <dgm:pt modelId="{AB487109-7D99-4149-98E5-481FD8E0819A}" type="pres">
      <dgm:prSet presAssocID="{118374C6-0855-49DB-8B78-1B3204F43F5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397B7-22AC-46C4-9805-669AFF7A7ED4}" type="pres">
      <dgm:prSet presAssocID="{0D2AE594-8FCB-48FF-8618-B412CBDF706D}" presName="sibTrans" presStyleLbl="sibTrans2D1" presStyleIdx="1" presStyleCnt="5"/>
      <dgm:spPr/>
      <dgm:t>
        <a:bodyPr/>
        <a:lstStyle/>
        <a:p>
          <a:endParaRPr lang="en-GB"/>
        </a:p>
      </dgm:t>
    </dgm:pt>
    <dgm:pt modelId="{6181E5FC-8156-4371-8609-196D85F8916F}" type="pres">
      <dgm:prSet presAssocID="{0D2AE594-8FCB-48FF-8618-B412CBDF706D}" presName="connectorText" presStyleLbl="sibTrans2D1" presStyleIdx="1" presStyleCnt="5"/>
      <dgm:spPr/>
      <dgm:t>
        <a:bodyPr/>
        <a:lstStyle/>
        <a:p>
          <a:endParaRPr lang="en-GB"/>
        </a:p>
      </dgm:t>
    </dgm:pt>
    <dgm:pt modelId="{04F90837-0EA3-43ED-A9F7-BF0B7E3A7965}" type="pres">
      <dgm:prSet presAssocID="{7F8074E4-43D0-47E6-B2EF-41BEA20D235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6D24B7E-47A2-4941-9614-E97623666E99}" type="pres">
      <dgm:prSet presAssocID="{1E045ADD-DE25-4959-9AC0-9FE6DD9E66F1}" presName="sibTrans" presStyleLbl="sibTrans2D1" presStyleIdx="2" presStyleCnt="5"/>
      <dgm:spPr/>
      <dgm:t>
        <a:bodyPr/>
        <a:lstStyle/>
        <a:p>
          <a:endParaRPr lang="en-GB"/>
        </a:p>
      </dgm:t>
    </dgm:pt>
    <dgm:pt modelId="{931DFFAA-950C-406B-95CD-9C587B17AE82}" type="pres">
      <dgm:prSet presAssocID="{1E045ADD-DE25-4959-9AC0-9FE6DD9E66F1}" presName="connectorText" presStyleLbl="sibTrans2D1" presStyleIdx="2" presStyleCnt="5"/>
      <dgm:spPr/>
      <dgm:t>
        <a:bodyPr/>
        <a:lstStyle/>
        <a:p>
          <a:endParaRPr lang="en-GB"/>
        </a:p>
      </dgm:t>
    </dgm:pt>
    <dgm:pt modelId="{F36F9B4D-4A15-4B5E-A1A7-C1F4111044CC}" type="pres">
      <dgm:prSet presAssocID="{60D74DA8-EDB3-4BC9-A850-983959A6EA2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5434E51-722F-4548-8DE5-93B8ABEAA73E}" type="pres">
      <dgm:prSet presAssocID="{1B8AFA28-4AB1-4A60-B17C-985EE6DD1FB2}" presName="sibTrans" presStyleLbl="sibTrans2D1" presStyleIdx="3" presStyleCnt="5"/>
      <dgm:spPr/>
      <dgm:t>
        <a:bodyPr/>
        <a:lstStyle/>
        <a:p>
          <a:endParaRPr lang="en-GB"/>
        </a:p>
      </dgm:t>
    </dgm:pt>
    <dgm:pt modelId="{A7B4DFFE-70CE-4BE3-92CB-C4ED9C0EF2D6}" type="pres">
      <dgm:prSet presAssocID="{1B8AFA28-4AB1-4A60-B17C-985EE6DD1FB2}" presName="connectorText" presStyleLbl="sibTrans2D1" presStyleIdx="3" presStyleCnt="5"/>
      <dgm:spPr/>
      <dgm:t>
        <a:bodyPr/>
        <a:lstStyle/>
        <a:p>
          <a:endParaRPr lang="en-GB"/>
        </a:p>
      </dgm:t>
    </dgm:pt>
    <dgm:pt modelId="{E6F67D3C-F8C0-4D63-AAE6-857700B9487F}" type="pres">
      <dgm:prSet presAssocID="{6E1AD72A-CE1C-4628-9523-8C4273D06DA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4B26D95-AEB2-4B09-89F1-F6761B6BB696}" type="pres">
      <dgm:prSet presAssocID="{1F2557CC-6FB5-4257-ACEC-9ECAAF5F928A}" presName="sibTrans" presStyleLbl="sibTrans2D1" presStyleIdx="4" presStyleCnt="5"/>
      <dgm:spPr/>
      <dgm:t>
        <a:bodyPr/>
        <a:lstStyle/>
        <a:p>
          <a:endParaRPr lang="en-GB"/>
        </a:p>
      </dgm:t>
    </dgm:pt>
    <dgm:pt modelId="{2A972690-EFB7-4170-AA51-7D256DBEB0D9}" type="pres">
      <dgm:prSet presAssocID="{1F2557CC-6FB5-4257-ACEC-9ECAAF5F928A}" presName="connectorText" presStyleLbl="sibTrans2D1" presStyleIdx="4" presStyleCnt="5"/>
      <dgm:spPr/>
      <dgm:t>
        <a:bodyPr/>
        <a:lstStyle/>
        <a:p>
          <a:endParaRPr lang="en-GB"/>
        </a:p>
      </dgm:t>
    </dgm:pt>
    <dgm:pt modelId="{5D852A45-0674-4D50-B6D8-085B3C69DA00}" type="pres">
      <dgm:prSet presAssocID="{C6F95AD1-BF0F-4EAB-9A02-29DC17346F6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7455889-ABA7-431F-AB6C-25750A050CF7}" type="presOf" srcId="{7F8074E4-43D0-47E6-B2EF-41BEA20D235A}" destId="{04F90837-0EA3-43ED-A9F7-BF0B7E3A7965}" srcOrd="0" destOrd="0" presId="urn:microsoft.com/office/officeart/2005/8/layout/process2"/>
    <dgm:cxn modelId="{1EFB3731-E0E4-418C-99B6-5BA29169267D}" type="presOf" srcId="{1E045ADD-DE25-4959-9AC0-9FE6DD9E66F1}" destId="{76D24B7E-47A2-4941-9614-E97623666E99}" srcOrd="0" destOrd="0" presId="urn:microsoft.com/office/officeart/2005/8/layout/process2"/>
    <dgm:cxn modelId="{D5BA8652-3328-4846-BE1C-A795ED27889C}" type="presOf" srcId="{0D2AE594-8FCB-48FF-8618-B412CBDF706D}" destId="{C38397B7-22AC-46C4-9805-669AFF7A7ED4}" srcOrd="0" destOrd="0" presId="urn:microsoft.com/office/officeart/2005/8/layout/process2"/>
    <dgm:cxn modelId="{3F45FC5B-1D3B-415C-BD03-067E706250CA}" srcId="{740D7641-9F1A-4C71-82A7-7C12F1304D3F}" destId="{7F8074E4-43D0-47E6-B2EF-41BEA20D235A}" srcOrd="2" destOrd="0" parTransId="{591B6F32-B4BC-47A4-B16A-1DB95C890CF3}" sibTransId="{1E045ADD-DE25-4959-9AC0-9FE6DD9E66F1}"/>
    <dgm:cxn modelId="{C06B7A04-2CD9-49C9-8470-7C57F59AD716}" type="presOf" srcId="{1B8AFA28-4AB1-4A60-B17C-985EE6DD1FB2}" destId="{A7B4DFFE-70CE-4BE3-92CB-C4ED9C0EF2D6}" srcOrd="1" destOrd="0" presId="urn:microsoft.com/office/officeart/2005/8/layout/process2"/>
    <dgm:cxn modelId="{4D9F9D73-ED8A-4064-8234-8DEFA1B32113}" type="presOf" srcId="{1B8AFA28-4AB1-4A60-B17C-985EE6DD1FB2}" destId="{E5434E51-722F-4548-8DE5-93B8ABEAA73E}" srcOrd="0" destOrd="0" presId="urn:microsoft.com/office/officeart/2005/8/layout/process2"/>
    <dgm:cxn modelId="{0061B52D-C89A-45E9-96A8-E7CDBD42B492}" srcId="{740D7641-9F1A-4C71-82A7-7C12F1304D3F}" destId="{6E1AD72A-CE1C-4628-9523-8C4273D06DA5}" srcOrd="4" destOrd="0" parTransId="{24C099EA-33CA-42E6-8299-2AF7C1A24FA4}" sibTransId="{1F2557CC-6FB5-4257-ACEC-9ECAAF5F928A}"/>
    <dgm:cxn modelId="{F6D829AE-CC31-434C-A634-41AFF93506FC}" type="presOf" srcId="{C6F95AD1-BF0F-4EAB-9A02-29DC17346F6D}" destId="{5D852A45-0674-4D50-B6D8-085B3C69DA00}" srcOrd="0" destOrd="0" presId="urn:microsoft.com/office/officeart/2005/8/layout/process2"/>
    <dgm:cxn modelId="{9142C849-286D-4E8F-ABD7-5E64C416B1A9}" type="presOf" srcId="{1E045ADD-DE25-4959-9AC0-9FE6DD9E66F1}" destId="{931DFFAA-950C-406B-95CD-9C587B17AE82}" srcOrd="1" destOrd="0" presId="urn:microsoft.com/office/officeart/2005/8/layout/process2"/>
    <dgm:cxn modelId="{FA22C1CB-BCE0-48CE-939F-DFCA50BC047D}" type="presOf" srcId="{1F2557CC-6FB5-4257-ACEC-9ECAAF5F928A}" destId="{14B26D95-AEB2-4B09-89F1-F6761B6BB696}" srcOrd="0" destOrd="0" presId="urn:microsoft.com/office/officeart/2005/8/layout/process2"/>
    <dgm:cxn modelId="{3AC285F2-53E0-4D92-A0FD-DB608BFDE589}" type="presOf" srcId="{118374C6-0855-49DB-8B78-1B3204F43F53}" destId="{AB487109-7D99-4149-98E5-481FD8E0819A}" srcOrd="0" destOrd="0" presId="urn:microsoft.com/office/officeart/2005/8/layout/process2"/>
    <dgm:cxn modelId="{05D11C31-887B-4C8A-BEBB-F5BF1D2EE047}" srcId="{740D7641-9F1A-4C71-82A7-7C12F1304D3F}" destId="{E02890AE-6C3A-4CDE-B811-CECFE8714E2C}" srcOrd="0" destOrd="0" parTransId="{D4C465C1-6D71-43A3-8AF6-15D3FF255245}" sibTransId="{45401CFC-DB97-44D1-AB86-6AA13E96586F}"/>
    <dgm:cxn modelId="{F87CDC6D-0B1E-4D35-9C3E-D48296F5B6F7}" srcId="{740D7641-9F1A-4C71-82A7-7C12F1304D3F}" destId="{118374C6-0855-49DB-8B78-1B3204F43F53}" srcOrd="1" destOrd="0" parTransId="{C09218E7-49A7-4825-82B8-B475B5E1EA0A}" sibTransId="{0D2AE594-8FCB-48FF-8618-B412CBDF706D}"/>
    <dgm:cxn modelId="{BA43BB2B-3219-45E8-8D61-A8AEC73D9FE6}" type="presOf" srcId="{740D7641-9F1A-4C71-82A7-7C12F1304D3F}" destId="{FB074A40-B9CB-4CAD-A898-2C6009EE3286}" srcOrd="0" destOrd="0" presId="urn:microsoft.com/office/officeart/2005/8/layout/process2"/>
    <dgm:cxn modelId="{1AF5C4EE-AEA0-4F72-9FD0-65118ADBF049}" type="presOf" srcId="{E02890AE-6C3A-4CDE-B811-CECFE8714E2C}" destId="{7C38FDC6-4C0A-4DD3-A5F1-AF63A5894335}" srcOrd="0" destOrd="0" presId="urn:microsoft.com/office/officeart/2005/8/layout/process2"/>
    <dgm:cxn modelId="{824E7D23-2180-4F07-9FB8-0AD1125FB167}" type="presOf" srcId="{6E1AD72A-CE1C-4628-9523-8C4273D06DA5}" destId="{E6F67D3C-F8C0-4D63-AAE6-857700B9487F}" srcOrd="0" destOrd="0" presId="urn:microsoft.com/office/officeart/2005/8/layout/process2"/>
    <dgm:cxn modelId="{02824E5F-922D-476B-9FD5-171B8B27F9D8}" type="presOf" srcId="{45401CFC-DB97-44D1-AB86-6AA13E96586F}" destId="{EFCA34D7-BF54-4A26-A9EC-1C34C99B1A67}" srcOrd="1" destOrd="0" presId="urn:microsoft.com/office/officeart/2005/8/layout/process2"/>
    <dgm:cxn modelId="{E214F468-72CF-4D43-8C2B-03A1998E8E1C}" srcId="{740D7641-9F1A-4C71-82A7-7C12F1304D3F}" destId="{C6F95AD1-BF0F-4EAB-9A02-29DC17346F6D}" srcOrd="5" destOrd="0" parTransId="{9196212B-5A6D-4C56-A874-A41B744984B9}" sibTransId="{A8642D89-1DC9-471F-8B95-AD47C3986C93}"/>
    <dgm:cxn modelId="{34940311-AF06-4935-B9D4-2D702D0D1440}" type="presOf" srcId="{0D2AE594-8FCB-48FF-8618-B412CBDF706D}" destId="{6181E5FC-8156-4371-8609-196D85F8916F}" srcOrd="1" destOrd="0" presId="urn:microsoft.com/office/officeart/2005/8/layout/process2"/>
    <dgm:cxn modelId="{CB4561EF-8AF8-49DE-9012-8721BC377CC3}" srcId="{740D7641-9F1A-4C71-82A7-7C12F1304D3F}" destId="{60D74DA8-EDB3-4BC9-A850-983959A6EA2E}" srcOrd="3" destOrd="0" parTransId="{5F8A3CB3-9C43-445D-B9BE-6C2F1FCAC6C9}" sibTransId="{1B8AFA28-4AB1-4A60-B17C-985EE6DD1FB2}"/>
    <dgm:cxn modelId="{C261D55E-7610-4D86-8756-F35F2FB77028}" type="presOf" srcId="{1F2557CC-6FB5-4257-ACEC-9ECAAF5F928A}" destId="{2A972690-EFB7-4170-AA51-7D256DBEB0D9}" srcOrd="1" destOrd="0" presId="urn:microsoft.com/office/officeart/2005/8/layout/process2"/>
    <dgm:cxn modelId="{F8920361-A9B8-4A81-A2D8-8E074ECF7CE3}" type="presOf" srcId="{60D74DA8-EDB3-4BC9-A850-983959A6EA2E}" destId="{F36F9B4D-4A15-4B5E-A1A7-C1F4111044CC}" srcOrd="0" destOrd="0" presId="urn:microsoft.com/office/officeart/2005/8/layout/process2"/>
    <dgm:cxn modelId="{4B2B6D85-C84F-4215-A910-3326BB3B3F11}" type="presOf" srcId="{45401CFC-DB97-44D1-AB86-6AA13E96586F}" destId="{1009DB5F-5C2D-4ABC-AB56-87C3F42B7D00}" srcOrd="0" destOrd="0" presId="urn:microsoft.com/office/officeart/2005/8/layout/process2"/>
    <dgm:cxn modelId="{73DE378C-3928-4AC9-A904-4B43EE481475}" type="presParOf" srcId="{FB074A40-B9CB-4CAD-A898-2C6009EE3286}" destId="{7C38FDC6-4C0A-4DD3-A5F1-AF63A5894335}" srcOrd="0" destOrd="0" presId="urn:microsoft.com/office/officeart/2005/8/layout/process2"/>
    <dgm:cxn modelId="{A291995F-874D-4B6F-A0DE-6E7761D8A964}" type="presParOf" srcId="{FB074A40-B9CB-4CAD-A898-2C6009EE3286}" destId="{1009DB5F-5C2D-4ABC-AB56-87C3F42B7D00}" srcOrd="1" destOrd="0" presId="urn:microsoft.com/office/officeart/2005/8/layout/process2"/>
    <dgm:cxn modelId="{CE6C86EB-1B64-487F-AE23-CE0DDEABC2FF}" type="presParOf" srcId="{1009DB5F-5C2D-4ABC-AB56-87C3F42B7D00}" destId="{EFCA34D7-BF54-4A26-A9EC-1C34C99B1A67}" srcOrd="0" destOrd="0" presId="urn:microsoft.com/office/officeart/2005/8/layout/process2"/>
    <dgm:cxn modelId="{D8704BD1-B83E-470A-8F49-6EB465B4B7AF}" type="presParOf" srcId="{FB074A40-B9CB-4CAD-A898-2C6009EE3286}" destId="{AB487109-7D99-4149-98E5-481FD8E0819A}" srcOrd="2" destOrd="0" presId="urn:microsoft.com/office/officeart/2005/8/layout/process2"/>
    <dgm:cxn modelId="{21A3FFBA-E6F0-48C5-B6BD-E564BEE61503}" type="presParOf" srcId="{FB074A40-B9CB-4CAD-A898-2C6009EE3286}" destId="{C38397B7-22AC-46C4-9805-669AFF7A7ED4}" srcOrd="3" destOrd="0" presId="urn:microsoft.com/office/officeart/2005/8/layout/process2"/>
    <dgm:cxn modelId="{14814251-E478-461A-BF9B-239982147E57}" type="presParOf" srcId="{C38397B7-22AC-46C4-9805-669AFF7A7ED4}" destId="{6181E5FC-8156-4371-8609-196D85F8916F}" srcOrd="0" destOrd="0" presId="urn:microsoft.com/office/officeart/2005/8/layout/process2"/>
    <dgm:cxn modelId="{F1D9092C-83A1-4E7D-ACC0-806BDDEE4550}" type="presParOf" srcId="{FB074A40-B9CB-4CAD-A898-2C6009EE3286}" destId="{04F90837-0EA3-43ED-A9F7-BF0B7E3A7965}" srcOrd="4" destOrd="0" presId="urn:microsoft.com/office/officeart/2005/8/layout/process2"/>
    <dgm:cxn modelId="{DDB496C8-05B4-433F-88FF-AF0C3FA9AEEB}" type="presParOf" srcId="{FB074A40-B9CB-4CAD-A898-2C6009EE3286}" destId="{76D24B7E-47A2-4941-9614-E97623666E99}" srcOrd="5" destOrd="0" presId="urn:microsoft.com/office/officeart/2005/8/layout/process2"/>
    <dgm:cxn modelId="{A5DEE25F-A24E-485A-94D8-334A29785A24}" type="presParOf" srcId="{76D24B7E-47A2-4941-9614-E97623666E99}" destId="{931DFFAA-950C-406B-95CD-9C587B17AE82}" srcOrd="0" destOrd="0" presId="urn:microsoft.com/office/officeart/2005/8/layout/process2"/>
    <dgm:cxn modelId="{5ABC1B9C-22B0-4FD1-96DB-DDAB19960CA5}" type="presParOf" srcId="{FB074A40-B9CB-4CAD-A898-2C6009EE3286}" destId="{F36F9B4D-4A15-4B5E-A1A7-C1F4111044CC}" srcOrd="6" destOrd="0" presId="urn:microsoft.com/office/officeart/2005/8/layout/process2"/>
    <dgm:cxn modelId="{3059E520-581B-459F-A4F9-F1D7D5F02BA2}" type="presParOf" srcId="{FB074A40-B9CB-4CAD-A898-2C6009EE3286}" destId="{E5434E51-722F-4548-8DE5-93B8ABEAA73E}" srcOrd="7" destOrd="0" presId="urn:microsoft.com/office/officeart/2005/8/layout/process2"/>
    <dgm:cxn modelId="{CA6D4FE8-1704-49E6-93CF-682FAB93809D}" type="presParOf" srcId="{E5434E51-722F-4548-8DE5-93B8ABEAA73E}" destId="{A7B4DFFE-70CE-4BE3-92CB-C4ED9C0EF2D6}" srcOrd="0" destOrd="0" presId="urn:microsoft.com/office/officeart/2005/8/layout/process2"/>
    <dgm:cxn modelId="{C7683B98-B5E6-4DAB-94B5-3A108885DD5F}" type="presParOf" srcId="{FB074A40-B9CB-4CAD-A898-2C6009EE3286}" destId="{E6F67D3C-F8C0-4D63-AAE6-857700B9487F}" srcOrd="8" destOrd="0" presId="urn:microsoft.com/office/officeart/2005/8/layout/process2"/>
    <dgm:cxn modelId="{494F008B-BC12-4EAF-963F-276EAD9280B2}" type="presParOf" srcId="{FB074A40-B9CB-4CAD-A898-2C6009EE3286}" destId="{14B26D95-AEB2-4B09-89F1-F6761B6BB696}" srcOrd="9" destOrd="0" presId="urn:microsoft.com/office/officeart/2005/8/layout/process2"/>
    <dgm:cxn modelId="{5D5FA637-9128-4BC1-B79E-1CE2FE6B6FCD}" type="presParOf" srcId="{14B26D95-AEB2-4B09-89F1-F6761B6BB696}" destId="{2A972690-EFB7-4170-AA51-7D256DBEB0D9}" srcOrd="0" destOrd="0" presId="urn:microsoft.com/office/officeart/2005/8/layout/process2"/>
    <dgm:cxn modelId="{22B3981D-13D7-4595-9E2D-04BFD3A128B1}" type="presParOf" srcId="{FB074A40-B9CB-4CAD-A898-2C6009EE3286}" destId="{5D852A45-0674-4D50-B6D8-085B3C69DA0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8FDC6-4C0A-4DD3-A5F1-AF63A5894335}">
      <dsp:nvSpPr>
        <dsp:cNvPr id="0" name=""/>
        <dsp:cNvSpPr/>
      </dsp:nvSpPr>
      <dsp:spPr>
        <a:xfrm>
          <a:off x="4999884" y="2196"/>
          <a:ext cx="1663910" cy="650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Nasal Specs</a:t>
          </a:r>
        </a:p>
      </dsp:txBody>
      <dsp:txXfrm>
        <a:off x="5018949" y="21261"/>
        <a:ext cx="1625780" cy="612788"/>
      </dsp:txXfrm>
    </dsp:sp>
    <dsp:sp modelId="{1009DB5F-5C2D-4ABC-AB56-87C3F42B7D00}">
      <dsp:nvSpPr>
        <dsp:cNvPr id="0" name=""/>
        <dsp:cNvSpPr/>
      </dsp:nvSpPr>
      <dsp:spPr>
        <a:xfrm rot="5400000">
          <a:off x="5709792" y="669388"/>
          <a:ext cx="244094" cy="292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100" kern="1200"/>
        </a:p>
      </dsp:txBody>
      <dsp:txXfrm rot="-5400000">
        <a:off x="5743966" y="693797"/>
        <a:ext cx="175747" cy="170866"/>
      </dsp:txXfrm>
    </dsp:sp>
    <dsp:sp modelId="{AB487109-7D99-4149-98E5-481FD8E0819A}">
      <dsp:nvSpPr>
        <dsp:cNvPr id="0" name=""/>
        <dsp:cNvSpPr/>
      </dsp:nvSpPr>
      <dsp:spPr>
        <a:xfrm>
          <a:off x="4999884" y="978574"/>
          <a:ext cx="1663910" cy="650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Venturi Mask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(24% -&gt; 40% -&gt; 60%)</a:t>
          </a:r>
        </a:p>
      </dsp:txBody>
      <dsp:txXfrm>
        <a:off x="5018949" y="997639"/>
        <a:ext cx="1625780" cy="612788"/>
      </dsp:txXfrm>
    </dsp:sp>
    <dsp:sp modelId="{C38397B7-22AC-46C4-9805-669AFF7A7ED4}">
      <dsp:nvSpPr>
        <dsp:cNvPr id="0" name=""/>
        <dsp:cNvSpPr/>
      </dsp:nvSpPr>
      <dsp:spPr>
        <a:xfrm rot="5400000">
          <a:off x="5709792" y="1645765"/>
          <a:ext cx="244094" cy="292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100" kern="1200"/>
        </a:p>
      </dsp:txBody>
      <dsp:txXfrm rot="-5400000">
        <a:off x="5743966" y="1670174"/>
        <a:ext cx="175747" cy="170866"/>
      </dsp:txXfrm>
    </dsp:sp>
    <dsp:sp modelId="{04F90837-0EA3-43ED-A9F7-BF0B7E3A7965}">
      <dsp:nvSpPr>
        <dsp:cNvPr id="0" name=""/>
        <dsp:cNvSpPr/>
      </dsp:nvSpPr>
      <dsp:spPr>
        <a:xfrm>
          <a:off x="4999884" y="1954951"/>
          <a:ext cx="1663910" cy="650918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NRB</a:t>
          </a:r>
        </a:p>
      </dsp:txBody>
      <dsp:txXfrm>
        <a:off x="5018949" y="1974016"/>
        <a:ext cx="1625780" cy="612788"/>
      </dsp:txXfrm>
    </dsp:sp>
    <dsp:sp modelId="{76D24B7E-47A2-4941-9614-E97623666E99}">
      <dsp:nvSpPr>
        <dsp:cNvPr id="0" name=""/>
        <dsp:cNvSpPr/>
      </dsp:nvSpPr>
      <dsp:spPr>
        <a:xfrm rot="5400000">
          <a:off x="5709792" y="2622143"/>
          <a:ext cx="244094" cy="292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100" kern="1200"/>
        </a:p>
      </dsp:txBody>
      <dsp:txXfrm rot="-5400000">
        <a:off x="5743966" y="2646552"/>
        <a:ext cx="175747" cy="170866"/>
      </dsp:txXfrm>
    </dsp:sp>
    <dsp:sp modelId="{F36F9B4D-4A15-4B5E-A1A7-C1F4111044CC}">
      <dsp:nvSpPr>
        <dsp:cNvPr id="0" name=""/>
        <dsp:cNvSpPr/>
      </dsp:nvSpPr>
      <dsp:spPr>
        <a:xfrm>
          <a:off x="4999884" y="2931329"/>
          <a:ext cx="1663910" cy="650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HFNO</a:t>
          </a:r>
        </a:p>
      </dsp:txBody>
      <dsp:txXfrm>
        <a:off x="5018949" y="2950394"/>
        <a:ext cx="1625780" cy="612788"/>
      </dsp:txXfrm>
    </dsp:sp>
    <dsp:sp modelId="{E5434E51-722F-4548-8DE5-93B8ABEAA73E}">
      <dsp:nvSpPr>
        <dsp:cNvPr id="0" name=""/>
        <dsp:cNvSpPr/>
      </dsp:nvSpPr>
      <dsp:spPr>
        <a:xfrm rot="5400000">
          <a:off x="5709792" y="3598520"/>
          <a:ext cx="244094" cy="292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100" kern="1200"/>
        </a:p>
      </dsp:txBody>
      <dsp:txXfrm rot="-5400000">
        <a:off x="5743966" y="3622929"/>
        <a:ext cx="175747" cy="170866"/>
      </dsp:txXfrm>
    </dsp:sp>
    <dsp:sp modelId="{E6F67D3C-F8C0-4D63-AAE6-857700B9487F}">
      <dsp:nvSpPr>
        <dsp:cNvPr id="0" name=""/>
        <dsp:cNvSpPr/>
      </dsp:nvSpPr>
      <dsp:spPr>
        <a:xfrm>
          <a:off x="4999884" y="3907707"/>
          <a:ext cx="1663910" cy="650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CPAP</a:t>
          </a:r>
        </a:p>
      </dsp:txBody>
      <dsp:txXfrm>
        <a:off x="5018949" y="3926772"/>
        <a:ext cx="1625780" cy="612788"/>
      </dsp:txXfrm>
    </dsp:sp>
    <dsp:sp modelId="{14B26D95-AEB2-4B09-89F1-F6761B6BB696}">
      <dsp:nvSpPr>
        <dsp:cNvPr id="0" name=""/>
        <dsp:cNvSpPr/>
      </dsp:nvSpPr>
      <dsp:spPr>
        <a:xfrm rot="5400000">
          <a:off x="5709792" y="4574898"/>
          <a:ext cx="244094" cy="292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100" kern="1200"/>
        </a:p>
      </dsp:txBody>
      <dsp:txXfrm rot="-5400000">
        <a:off x="5743966" y="4599307"/>
        <a:ext cx="175747" cy="170866"/>
      </dsp:txXfrm>
    </dsp:sp>
    <dsp:sp modelId="{5D852A45-0674-4D50-B6D8-085B3C69DA00}">
      <dsp:nvSpPr>
        <dsp:cNvPr id="0" name=""/>
        <dsp:cNvSpPr/>
      </dsp:nvSpPr>
      <dsp:spPr>
        <a:xfrm>
          <a:off x="4999884" y="4884084"/>
          <a:ext cx="1663910" cy="650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Ventilation</a:t>
          </a:r>
        </a:p>
      </dsp:txBody>
      <dsp:txXfrm>
        <a:off x="5018949" y="4903149"/>
        <a:ext cx="1625780" cy="612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630A3-BC13-40F7-AB70-B8A45A016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097987-CEC2-42EB-9914-891E20188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60FF24-886F-4351-8114-90DE3175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3AF26C-C1FF-4358-94BD-83E35C1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FEA4DD-FEE1-4906-856F-80B2690D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B1370-2DF1-4B36-93DA-DA26DC3E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F80C97B-7BAF-4F71-8295-F363BC8B9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1A158F-64E6-4614-902E-1231C115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8074DD-CA31-44BF-9CF4-CD34675D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25D485-0B35-4602-8414-70D392C1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8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CD9CB-ACDF-48CC-97AB-AF8B7710B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66C594-DEEC-4D2D-8D3F-0A278DE02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045736-76D3-4ECF-8817-2671AB14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3ED242-CD4C-4F36-9C06-A49322B0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A251D7-8DA1-401A-81F2-60F0CFCB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5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846726" y="2031226"/>
            <a:ext cx="10507348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4000" b="1" i="0" baseline="0">
                <a:solidFill>
                  <a:schemeClr val="bg2"/>
                </a:solidFill>
                <a:latin typeface="Arial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50733" y="1280415"/>
            <a:ext cx="10503339" cy="757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467" b="1" i="0" cap="none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845739" y="2540139"/>
            <a:ext cx="10508333" cy="3877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>
                <a:latin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8373"/>
            <a:ext cx="12192000" cy="1289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903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10219C-0CBC-4FA0-B74C-85B2D4D7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6FCC05-09BB-44BB-96AE-B417996D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5B85F5-33E4-4723-87B3-5CDB0ADF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BB1F05-BA2A-4E52-8A9D-ECC98FDF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3D94FF-C731-4EE1-946A-B3FFA816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8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C8FF1-E676-4088-9749-52745D85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F491DB-1705-4851-BD80-215EF60D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6C0B72-9BBD-48C0-9317-21F5E54B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0C1452-09D7-4976-822A-75EAB4C0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32D603-129F-4E1E-A9BE-44CADB23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9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5B7C8-BA23-406A-8ED2-7AE9EF37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99262A-C6BA-49BF-8F9D-6640C8FD1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C3994C-BE76-4934-AD73-19B07CBC6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7965D6-9C96-4AF9-B605-8F86C8E8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15E33A-4248-41FB-9FEE-C04E6257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B59428-2020-4464-A22A-BD824742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4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979509-4F02-493B-8CE3-D83C4CE7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BCEA1E-B1DE-4E22-8935-2A33119E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65A4C2-A5CA-42FC-827F-2FA3984CB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5E3636-3180-48D4-BC9E-8FB766E5A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A9440D5-A308-4BEF-A3B5-7186F12E4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6EE025C-1699-42BD-A2EE-509500CF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68D2FFD-DD90-4CB8-9E75-16C992A7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8F393A1-CD8D-47FC-85EE-FA4708DC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1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085A1-DEC8-42B5-A648-2D6F1E92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42F4272-E8E9-461B-B75B-BB7F0E8A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58A600-AF68-42B6-83B2-3E25ED16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332614-518A-4FC9-BCAB-2BF1ED95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21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C8DDAE-8055-4973-89D4-BBBD806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D0F942B-A2FC-4287-A4D5-D0122AAB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57B030-B7DB-4567-A817-6FEB7038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1F537D-A6F6-45DA-A539-BFED3C1C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AE376-F4E5-4D49-94A7-2843FEC78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014B18-97A5-4332-9E04-20D07B0D8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C8F8DE-3138-4DED-A67D-E306B1AC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415F64-EBA4-4C2C-AA0C-55375AB0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057CB9-D8AD-48D3-8E13-CB0C1432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63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DCD7A-E642-47A3-A7AB-B9B87976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0C762C-84C2-4AF7-AE77-5EBD68B75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CB99C5-1DF3-4514-A1ED-FA5B8EB2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2ADACD-28B1-465F-86D7-43F7CA3C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F0A6E9-9079-43FB-B500-DF506B8B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FD14D6-D32D-4F22-A4F9-A6320E0E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49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D5471F4-8203-4D2A-8432-43739E7C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EE1794-B0B7-4D29-BF59-C0D8D1A7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3FB752-1BAD-48D7-8A65-2DA4C460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BCFF4-7C44-4DA3-BE6D-7CFC078E5B22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48A7C1-26D8-465F-99A3-5645CA157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670B84-F14E-43CC-BF6F-148F1F38A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A17A-A534-4A53-9B41-6843729A4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96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11426" y="3140968"/>
            <a:ext cx="10507348" cy="2622577"/>
          </a:xfrm>
        </p:spPr>
        <p:txBody>
          <a:bodyPr/>
          <a:lstStyle/>
          <a:p>
            <a:pPr algn="ctr"/>
            <a:r>
              <a:rPr lang="en-US" sz="2667" dirty="0">
                <a:solidFill>
                  <a:schemeClr val="tx2"/>
                </a:solidFill>
                <a:latin typeface="+mn-lt"/>
              </a:rPr>
              <a:t>Thomas Oates PhD MRCP</a:t>
            </a:r>
          </a:p>
          <a:p>
            <a:pPr algn="ctr"/>
            <a:r>
              <a:rPr lang="en-US" sz="2667" dirty="0">
                <a:solidFill>
                  <a:schemeClr val="tx2"/>
                </a:solidFill>
                <a:latin typeface="+mn-lt"/>
              </a:rPr>
              <a:t>Departments of General Medicine &amp; Nephrology</a:t>
            </a:r>
          </a:p>
          <a:p>
            <a:pPr algn="ctr"/>
            <a:r>
              <a:rPr lang="en-US" sz="2667" dirty="0">
                <a:solidFill>
                  <a:schemeClr val="tx2"/>
                </a:solidFill>
                <a:latin typeface="+mn-lt"/>
              </a:rPr>
              <a:t>Royal London Hospital, </a:t>
            </a:r>
            <a:r>
              <a:rPr lang="en-US" sz="2667" dirty="0" smtClean="0">
                <a:solidFill>
                  <a:schemeClr val="tx2"/>
                </a:solidFill>
                <a:latin typeface="+mn-lt"/>
              </a:rPr>
              <a:t>UK</a:t>
            </a:r>
          </a:p>
          <a:p>
            <a:pPr algn="ctr"/>
            <a:endParaRPr lang="en-US" sz="2667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GB" sz="2800" b="0" dirty="0">
                <a:solidFill>
                  <a:schemeClr val="tx1"/>
                </a:solidFill>
                <a:latin typeface="+mn-lt"/>
              </a:rPr>
              <a:t>Ahvaz </a:t>
            </a:r>
            <a:r>
              <a:rPr lang="en-GB" sz="2800" b="0" dirty="0" err="1">
                <a:solidFill>
                  <a:schemeClr val="tx1"/>
                </a:solidFill>
                <a:latin typeface="+mn-lt"/>
              </a:rPr>
              <a:t>Jundishapur</a:t>
            </a:r>
            <a:r>
              <a:rPr lang="en-GB" sz="2800" b="0" dirty="0">
                <a:solidFill>
                  <a:schemeClr val="tx1"/>
                </a:solidFill>
                <a:latin typeface="+mn-lt"/>
              </a:rPr>
              <a:t> University of Medical Sciences</a:t>
            </a:r>
          </a:p>
          <a:p>
            <a:pPr algn="ctr"/>
            <a:r>
              <a:rPr lang="en-GB" sz="2800" b="0" dirty="0">
                <a:solidFill>
                  <a:schemeClr val="tx1"/>
                </a:solidFill>
                <a:latin typeface="+mn-lt"/>
              </a:rPr>
              <a:t>COVID-19 Webinar</a:t>
            </a:r>
            <a:r>
              <a:rPr lang="en-GB" sz="2800" b="0">
                <a:solidFill>
                  <a:schemeClr val="tx1"/>
                </a:solidFill>
                <a:latin typeface="+mn-lt"/>
              </a:rPr>
              <a:t>, </a:t>
            </a:r>
            <a:r>
              <a:rPr lang="en-GB" sz="2800" b="0" smtClean="0">
                <a:solidFill>
                  <a:schemeClr val="tx1"/>
                </a:solidFill>
                <a:latin typeface="+mn-lt"/>
              </a:rPr>
              <a:t>11 Feb 2021</a:t>
            </a:r>
            <a:endParaRPr lang="en-GB" sz="2800" b="0" dirty="0">
              <a:solidFill>
                <a:schemeClr val="tx1"/>
              </a:solidFill>
              <a:latin typeface="+mn-lt"/>
            </a:endParaRPr>
          </a:p>
          <a:p>
            <a:pPr algn="ctr"/>
            <a:endParaRPr lang="en-US" sz="2667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7382" y="1054882"/>
            <a:ext cx="11137237" cy="1329595"/>
          </a:xfrm>
        </p:spPr>
        <p:txBody>
          <a:bodyPr/>
          <a:lstStyle/>
          <a:p>
            <a:pPr algn="ctr"/>
            <a:r>
              <a:rPr lang="en-GB" sz="4800" dirty="0">
                <a:latin typeface="+mn-lt"/>
              </a:rPr>
              <a:t>COVID-19</a:t>
            </a:r>
            <a:br>
              <a:rPr lang="en-GB" sz="4800" dirty="0">
                <a:latin typeface="+mn-lt"/>
              </a:rPr>
            </a:br>
            <a:r>
              <a:rPr lang="en-GB" sz="4800" dirty="0">
                <a:latin typeface="+mn-lt"/>
              </a:rPr>
              <a:t>Successes, Challenges, and Lessons Learnt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2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6CD0D-8248-424B-9051-DEFD582B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GB"/>
              <a:t>“Oxygen Plus” Devices</a:t>
            </a:r>
            <a:endParaRPr lang="en-GB" dirty="0"/>
          </a:p>
        </p:txBody>
      </p:sp>
      <p:pic>
        <p:nvPicPr>
          <p:cNvPr id="2050" name="Picture 2" descr="Safe Use of High-Flow Nasal Oxygen (HFNO) With Special Reference to  Difficult Airway Management and Fire Risk - Anesthesia Patient Safety  Foundation">
            <a:extLst>
              <a:ext uri="{FF2B5EF4-FFF2-40B4-BE49-F238E27FC236}">
                <a16:creationId xmlns:a16="http://schemas.microsoft.com/office/drawing/2014/main" xmlns="" id="{746CE354-88F4-40CF-AE17-65FA18AC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5563"/>
            <a:ext cx="343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E3F910-2A07-4AE9-89B9-6E54EE58BA3E}"/>
              </a:ext>
            </a:extLst>
          </p:cNvPr>
          <p:cNvSpPr txBox="1"/>
          <p:nvPr/>
        </p:nvSpPr>
        <p:spPr>
          <a:xfrm>
            <a:off x="4076700" y="1277938"/>
            <a:ext cx="6096000" cy="9848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HFNO</a:t>
            </a:r>
          </a:p>
          <a:p>
            <a:r>
              <a:rPr lang="en-GB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apable of delivering up to 100% humidified and heated oxygen at a flow rate of up to 60 L/min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86ADA44-D268-497D-AD2B-A48DC6D7CE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 r="2" b="29644"/>
          <a:stretch/>
        </p:blipFill>
        <p:spPr bwMode="auto">
          <a:xfrm>
            <a:off x="5254183" y="2326690"/>
            <a:ext cx="4184111" cy="309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629C776-C94C-4A40-ACA8-A6D0ADF4379E}"/>
              </a:ext>
            </a:extLst>
          </p:cNvPr>
          <p:cNvSpPr txBox="1"/>
          <p:nvPr/>
        </p:nvSpPr>
        <p:spPr>
          <a:xfrm>
            <a:off x="5254183" y="5446712"/>
            <a:ext cx="6096000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70C0"/>
                </a:solidFill>
                <a:effectLst/>
                <a:latin typeface="Roboto"/>
              </a:rPr>
              <a:t>CPAP</a:t>
            </a:r>
          </a:p>
          <a:p>
            <a:r>
              <a:rPr lang="en-GB" dirty="0">
                <a:solidFill>
                  <a:srgbClr val="333333"/>
                </a:solidFill>
                <a:latin typeface="Roboto"/>
              </a:rPr>
              <a:t>F</a:t>
            </a:r>
            <a:r>
              <a:rPr lang="en-GB" b="0" i="0" dirty="0">
                <a:solidFill>
                  <a:srgbClr val="333333"/>
                </a:solidFill>
                <a:effectLst/>
                <a:latin typeface="Roboto"/>
              </a:rPr>
              <a:t>orm of non-invasive positive pressure ventilation through which a constant level of pressure above atmospheric pressure is applied to the airways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7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67F91-FDD9-405A-A9DF-FAFB5124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Conscious (Awake) </a:t>
            </a:r>
            <a:r>
              <a:rPr lang="en-GB" dirty="0" err="1"/>
              <a:t>Proning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7B1072-8930-44F2-B2E1-E7A3AAFC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3" t="31852" r="15584" b="45331"/>
          <a:stretch/>
        </p:blipFill>
        <p:spPr>
          <a:xfrm>
            <a:off x="1803402" y="5111593"/>
            <a:ext cx="8788400" cy="1564798"/>
          </a:xfrm>
          <a:prstGeom prst="rect">
            <a:avLst/>
          </a:prstGeom>
        </p:spPr>
      </p:pic>
      <p:pic>
        <p:nvPicPr>
          <p:cNvPr id="6" name="Picture 20" descr="Prone Position | SpringerLink">
            <a:extLst>
              <a:ext uri="{FF2B5EF4-FFF2-40B4-BE49-F238E27FC236}">
                <a16:creationId xmlns:a16="http://schemas.microsoft.com/office/drawing/2014/main" xmlns="" id="{F4361EAC-CEC3-4C7B-8659-5E3226CC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1" t="6406" r="1031" b="73158"/>
          <a:stretch>
            <a:fillRect/>
          </a:stretch>
        </p:blipFill>
        <p:spPr bwMode="auto">
          <a:xfrm>
            <a:off x="2901632" y="2060575"/>
            <a:ext cx="3062288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0" descr="Prone Position | SpringerLink">
            <a:extLst>
              <a:ext uri="{FF2B5EF4-FFF2-40B4-BE49-F238E27FC236}">
                <a16:creationId xmlns:a16="http://schemas.microsoft.com/office/drawing/2014/main" xmlns="" id="{66CDFD82-E1D4-4B87-8B6B-5EB65AE3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2" t="43697" b="39119"/>
          <a:stretch>
            <a:fillRect/>
          </a:stretch>
        </p:blipFill>
        <p:spPr bwMode="auto">
          <a:xfrm>
            <a:off x="6565582" y="2332038"/>
            <a:ext cx="3073400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A2C4791-35CE-4C22-9BA3-A9A9F7E8F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582" y="1690688"/>
            <a:ext cx="835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 b="1"/>
              <a:t>Supine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xmlns="" id="{CA4C0C86-3DD7-4A74-8E2F-C0F158529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670" y="1693863"/>
            <a:ext cx="749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 b="1"/>
              <a:t>Prone</a:t>
            </a:r>
          </a:p>
        </p:txBody>
      </p:sp>
      <p:pic>
        <p:nvPicPr>
          <p:cNvPr id="10" name="Picture 20" descr="Prone Position | SpringerLink">
            <a:extLst>
              <a:ext uri="{FF2B5EF4-FFF2-40B4-BE49-F238E27FC236}">
                <a16:creationId xmlns:a16="http://schemas.microsoft.com/office/drawing/2014/main" xmlns="" id="{013323EA-391A-48A5-AE50-95457A5C8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27699" r="60223" b="62837"/>
          <a:stretch>
            <a:fillRect/>
          </a:stretch>
        </p:blipFill>
        <p:spPr bwMode="auto">
          <a:xfrm>
            <a:off x="4831558" y="4133851"/>
            <a:ext cx="273208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3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F377C-3164-4DC4-B76B-593D849F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85"/>
            <a:ext cx="10515600" cy="1325563"/>
          </a:xfrm>
        </p:spPr>
        <p:txBody>
          <a:bodyPr/>
          <a:lstStyle/>
          <a:p>
            <a:r>
              <a:rPr lang="en-GB" dirty="0"/>
              <a:t>Approach to Oxygenation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97C1D70-8A64-436E-AAC3-309CA7E17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484485"/>
              </p:ext>
            </p:extLst>
          </p:nvPr>
        </p:nvGraphicFramePr>
        <p:xfrm>
          <a:off x="-613410" y="1146810"/>
          <a:ext cx="11663680" cy="55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ightning Bolt 4">
            <a:extLst>
              <a:ext uri="{FF2B5EF4-FFF2-40B4-BE49-F238E27FC236}">
                <a16:creationId xmlns:a16="http://schemas.microsoft.com/office/drawing/2014/main" xmlns="" id="{04A34E2D-DD5D-4D53-A7E4-94AB6CDE3F16}"/>
              </a:ext>
            </a:extLst>
          </p:cNvPr>
          <p:cNvSpPr/>
          <p:nvPr/>
        </p:nvSpPr>
        <p:spPr>
          <a:xfrm rot="8778495">
            <a:off x="6391275" y="877253"/>
            <a:ext cx="914400" cy="914400"/>
          </a:xfrm>
          <a:prstGeom prst="lightningBol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F16063-425D-4072-8AA8-17E48CE0D37A}"/>
              </a:ext>
            </a:extLst>
          </p:cNvPr>
          <p:cNvSpPr txBox="1"/>
          <p:nvPr/>
        </p:nvSpPr>
        <p:spPr>
          <a:xfrm>
            <a:off x="7411110" y="1146810"/>
            <a:ext cx="41950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/>
              <a:t>What are the appropriate ceilings of care?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4C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Clinical Frailty Score</a:t>
            </a:r>
          </a:p>
        </p:txBody>
      </p:sp>
      <p:sp>
        <p:nvSpPr>
          <p:cNvPr id="9" name="Terminator 38">
            <a:extLst>
              <a:ext uri="{FF2B5EF4-FFF2-40B4-BE49-F238E27FC236}">
                <a16:creationId xmlns:a16="http://schemas.microsoft.com/office/drawing/2014/main" xmlns="" id="{794DEE7C-039A-49FB-95D7-2EFD02E746F9}"/>
              </a:ext>
            </a:extLst>
          </p:cNvPr>
          <p:cNvSpPr/>
          <p:nvPr/>
        </p:nvSpPr>
        <p:spPr>
          <a:xfrm>
            <a:off x="2047874" y="1647825"/>
            <a:ext cx="1793005" cy="505506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RR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≥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20bpm + SpO2&lt;94%</a:t>
            </a: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xmlns="" id="{4C735CE3-82C2-447E-8D09-E31285DA5AF6}"/>
              </a:ext>
            </a:extLst>
          </p:cNvPr>
          <p:cNvSpPr/>
          <p:nvPr/>
        </p:nvSpPr>
        <p:spPr>
          <a:xfrm rot="8392091">
            <a:off x="6387412" y="2977395"/>
            <a:ext cx="914400" cy="894679"/>
          </a:xfrm>
          <a:prstGeom prst="lightningBol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50C5CE-A6CF-40D2-AA4C-0F65F7D51B83}"/>
              </a:ext>
            </a:extLst>
          </p:cNvPr>
          <p:cNvSpPr txBox="1"/>
          <p:nvPr/>
        </p:nvSpPr>
        <p:spPr>
          <a:xfrm>
            <a:off x="7411110" y="3230880"/>
            <a:ext cx="41950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Only for those who are at ceiling?</a:t>
            </a:r>
          </a:p>
        </p:txBody>
      </p:sp>
      <p:sp>
        <p:nvSpPr>
          <p:cNvPr id="14" name="Terminator 39">
            <a:extLst>
              <a:ext uri="{FF2B5EF4-FFF2-40B4-BE49-F238E27FC236}">
                <a16:creationId xmlns:a16="http://schemas.microsoft.com/office/drawing/2014/main" xmlns="" id="{9E6E8A69-2493-4ABB-A8C5-F85798C8CEDC}"/>
              </a:ext>
            </a:extLst>
          </p:cNvPr>
          <p:cNvSpPr/>
          <p:nvPr/>
        </p:nvSpPr>
        <p:spPr>
          <a:xfrm>
            <a:off x="1933576" y="4061442"/>
            <a:ext cx="2031514" cy="651621"/>
          </a:xfrm>
          <a:prstGeom prst="flowChartTermina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RR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≥</a:t>
            </a: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30bpm + SpO</a:t>
            </a:r>
            <a:r>
              <a:rPr lang="en-GB" sz="1400" b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≤90%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on FiO</a:t>
            </a:r>
            <a:r>
              <a:rPr lang="en-GB" sz="1400" b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 &gt;40%</a:t>
            </a:r>
          </a:p>
        </p:txBody>
      </p:sp>
      <p:sp>
        <p:nvSpPr>
          <p:cNvPr id="15" name="Terminator 41">
            <a:extLst>
              <a:ext uri="{FF2B5EF4-FFF2-40B4-BE49-F238E27FC236}">
                <a16:creationId xmlns:a16="http://schemas.microsoft.com/office/drawing/2014/main" xmlns="" id="{8A67C373-8088-470E-AB82-7F0AD75F2016}"/>
              </a:ext>
            </a:extLst>
          </p:cNvPr>
          <p:cNvSpPr/>
          <p:nvPr/>
        </p:nvSpPr>
        <p:spPr>
          <a:xfrm>
            <a:off x="1933576" y="4978874"/>
            <a:ext cx="2031514" cy="732316"/>
          </a:xfrm>
          <a:prstGeom prst="flowChartTermina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RR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≥</a:t>
            </a: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30bpm + SpO</a:t>
            </a:r>
            <a:r>
              <a:rPr lang="en-GB" sz="1400" b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&lt;90%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on FiO</a:t>
            </a:r>
            <a:r>
              <a:rPr lang="en-GB" sz="1400" b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 60%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EE8F95F-27C3-4B8B-817B-8AA4A96D779A}"/>
              </a:ext>
            </a:extLst>
          </p:cNvPr>
          <p:cNvSpPr txBox="1"/>
          <p:nvPr/>
        </p:nvSpPr>
        <p:spPr>
          <a:xfrm flipH="1">
            <a:off x="6206721" y="4248752"/>
            <a:ext cx="4277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Frat </a:t>
            </a:r>
            <a:r>
              <a:rPr lang="en-GB" sz="1200" i="1" dirty="0"/>
              <a:t>et al.,</a:t>
            </a:r>
            <a:r>
              <a:rPr lang="en-GB" sz="1200" dirty="0"/>
              <a:t> NEJM 2015; Guy </a:t>
            </a:r>
            <a:r>
              <a:rPr lang="en-GB" sz="1200" i="1" dirty="0"/>
              <a:t>et al., </a:t>
            </a:r>
            <a:r>
              <a:rPr lang="en-GB" sz="1200" dirty="0"/>
              <a:t>ERJ 2020</a:t>
            </a:r>
            <a:endParaRPr lang="en-GB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DEC777-D95A-4E0A-A59A-D48F1D486621}"/>
              </a:ext>
            </a:extLst>
          </p:cNvPr>
          <p:cNvSpPr txBox="1"/>
          <p:nvPr/>
        </p:nvSpPr>
        <p:spPr>
          <a:xfrm flipH="1">
            <a:off x="6206721" y="5206532"/>
            <a:ext cx="4277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Ashish </a:t>
            </a:r>
            <a:r>
              <a:rPr lang="en-GB" sz="1200" i="1" dirty="0"/>
              <a:t>et al.,</a:t>
            </a:r>
            <a:r>
              <a:rPr lang="en-GB" sz="1200" dirty="0"/>
              <a:t> BMJ Open </a:t>
            </a:r>
            <a:r>
              <a:rPr lang="en-GB" sz="1200" dirty="0" err="1"/>
              <a:t>Resp</a:t>
            </a:r>
            <a:r>
              <a:rPr lang="en-GB" sz="1200" dirty="0"/>
              <a:t> Res 2020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189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9E4A9E-B365-401A-B848-A4E3F908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Invasive Mechanical Ventilation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xmlns="" id="{FD180C6A-D234-4F51-A5AC-BF54932A3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98913"/>
            <a:ext cx="1217453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2000" dirty="0"/>
              <a:t>Where </a:t>
            </a:r>
            <a:r>
              <a:rPr lang="en-GB" sz="2000" b="1" dirty="0"/>
              <a:t>mechanical ventilation </a:t>
            </a:r>
            <a:r>
              <a:rPr lang="en-GB" sz="2000" dirty="0"/>
              <a:t>is required, the use of </a:t>
            </a:r>
            <a:r>
              <a:rPr lang="en-GB" sz="2000" b="1" dirty="0"/>
              <a:t>low tidal volumes </a:t>
            </a:r>
            <a:r>
              <a:rPr lang="en-GB" sz="2000" dirty="0"/>
              <a:t>(&lt; 6 ml/kg ideal body weight) and airway pressures (plateau pressure &lt; 30 cmH2O) is </a:t>
            </a:r>
            <a:r>
              <a:rPr lang="en-GB" sz="2000" b="1" dirty="0"/>
              <a:t>recommended</a:t>
            </a:r>
            <a:r>
              <a:rPr lang="en-GB" sz="2000" dirty="0"/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2000" b="1" dirty="0"/>
              <a:t>Prone positioning </a:t>
            </a:r>
            <a:r>
              <a:rPr lang="en-GB" sz="2000" dirty="0"/>
              <a:t>is recommended for at least 12 hours per day (preferred 16-18 hours/day)</a:t>
            </a:r>
            <a:endParaRPr lang="en-GB" altLang="en-US" sz="2000" dirty="0">
              <a:solidFill>
                <a:schemeClr val="accent1">
                  <a:lumMod val="75000"/>
                </a:schemeClr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C149C497-7B66-4C8D-A5A3-E18133B7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7" t="24658" r="28954" b="39462"/>
          <a:stretch>
            <a:fillRect/>
          </a:stretch>
        </p:blipFill>
        <p:spPr bwMode="auto">
          <a:xfrm>
            <a:off x="4521200" y="5076825"/>
            <a:ext cx="3086100" cy="1611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xmlns="" id="{7D4AFD2A-3A8A-4761-A846-86895F7C62E5}"/>
              </a:ext>
            </a:extLst>
          </p:cNvPr>
          <p:cNvGrpSpPr>
            <a:grpSpLocks/>
          </p:cNvGrpSpPr>
          <p:nvPr/>
        </p:nvGrpSpPr>
        <p:grpSpPr bwMode="auto">
          <a:xfrm>
            <a:off x="428625" y="1549400"/>
            <a:ext cx="11271250" cy="2074863"/>
            <a:chOff x="428625" y="1548827"/>
            <a:chExt cx="11271250" cy="207572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1407C9AC-7BA3-44EA-9816-D8F7197B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2" t="27654" r="27469" b="57677"/>
            <a:stretch>
              <a:fillRect/>
            </a:stretch>
          </p:blipFill>
          <p:spPr bwMode="auto">
            <a:xfrm>
              <a:off x="428625" y="1548827"/>
              <a:ext cx="11271250" cy="2075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81F78FB5-BF2B-4FDB-BFD0-F3C8CDCA6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0" t="35825" r="60135" b="62794"/>
            <a:stretch>
              <a:fillRect/>
            </a:stretch>
          </p:blipFill>
          <p:spPr bwMode="auto">
            <a:xfrm>
              <a:off x="7039777" y="3331225"/>
              <a:ext cx="3789803" cy="29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39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877FE1-8852-4076-AA4E-B2E0C891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Dexamethasone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95AC159-80D3-4E2C-B9B2-73A8A56E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2706"/>
            <a:ext cx="4906763" cy="48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ED1056-D404-4F2B-8A14-FDD0EA086D1B}"/>
              </a:ext>
            </a:extLst>
          </p:cNvPr>
          <p:cNvSpPr txBox="1"/>
          <p:nvPr/>
        </p:nvSpPr>
        <p:spPr>
          <a:xfrm>
            <a:off x="6781800" y="1502706"/>
            <a:ext cx="457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Up to 10 days of Dexamethasone reduced 28d mortality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One third in ventilated 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One fifth in pts receiving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/>
              <a:t>Things to Consider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Blood Glucose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Delirium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What if the patient isn’t better after 10 days?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Wean or stop?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22949B-79A0-4D52-AB16-66DE4CEF31BC}"/>
              </a:ext>
            </a:extLst>
          </p:cNvPr>
          <p:cNvSpPr txBox="1"/>
          <p:nvPr/>
        </p:nvSpPr>
        <p:spPr>
          <a:xfrm flipH="1">
            <a:off x="8656319" y="6073001"/>
            <a:ext cx="2764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Recovery Group, NEJM, 2020</a:t>
            </a:r>
          </a:p>
        </p:txBody>
      </p:sp>
    </p:spTree>
    <p:extLst>
      <p:ext uri="{BB962C8B-B14F-4D97-AF65-F5344CB8AC3E}">
        <p14:creationId xmlns:p14="http://schemas.microsoft.com/office/powerpoint/2010/main" val="20185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D5811-8C05-4A8A-B20B-93D2A5DF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Venous Thromboembolism (VTE)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4476BE-FFC1-4979-91A5-E0C457B52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Very common in pts with covid-19</a:t>
            </a:r>
          </a:p>
          <a:p>
            <a:pPr marL="0" indent="0">
              <a:buNone/>
            </a:pPr>
            <a:r>
              <a:rPr lang="en-GB" dirty="0"/>
              <a:t>Consider CTPA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BF0A32CF-5533-4C45-9595-C40BB7E35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6" b="25926"/>
          <a:stretch/>
        </p:blipFill>
        <p:spPr>
          <a:xfrm>
            <a:off x="838200" y="2854960"/>
            <a:ext cx="3855697" cy="346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80B315-4E44-41F9-AE7F-11D8D6AEF60E}"/>
              </a:ext>
            </a:extLst>
          </p:cNvPr>
          <p:cNvSpPr txBox="1"/>
          <p:nvPr/>
        </p:nvSpPr>
        <p:spPr>
          <a:xfrm>
            <a:off x="5298428" y="2621280"/>
            <a:ext cx="545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prophylaxis used in hospital &amp; decreased mobility in 14 days after discharge expected </a:t>
            </a:r>
          </a:p>
          <a:p>
            <a:r>
              <a:rPr lang="en-GB" dirty="0"/>
              <a:t>	Discharge with </a:t>
            </a:r>
            <a:r>
              <a:rPr lang="en-GB" dirty="0" err="1"/>
              <a:t>prophyalxis</a:t>
            </a:r>
            <a:r>
              <a:rPr lang="en-GB" dirty="0"/>
              <a:t> (DOAC or LMWH)</a:t>
            </a:r>
          </a:p>
          <a:p>
            <a:endParaRPr lang="en-GB" dirty="0"/>
          </a:p>
          <a:p>
            <a:r>
              <a:rPr lang="en-GB" b="1" dirty="0"/>
              <a:t>HOWEVER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56AB69-BF98-49AF-BCEC-7ECDD48A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16148" r="13084" b="9930"/>
          <a:stretch/>
        </p:blipFill>
        <p:spPr>
          <a:xfrm>
            <a:off x="6096000" y="4119258"/>
            <a:ext cx="4500880" cy="26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C17B6E-6055-4618-A5C1-87F82F4D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Antibiotics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825E5520-7548-4E48-B6EB-B32CB2D03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1037"/>
          <a:stretch/>
        </p:blipFill>
        <p:spPr>
          <a:xfrm>
            <a:off x="5953953" y="365125"/>
            <a:ext cx="5958647" cy="5919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770436-135A-47D6-A54D-46B3E86112A5}"/>
              </a:ext>
            </a:extLst>
          </p:cNvPr>
          <p:cNvSpPr txBox="1"/>
          <p:nvPr/>
        </p:nvSpPr>
        <p:spPr>
          <a:xfrm>
            <a:off x="792481" y="1910080"/>
            <a:ext cx="5161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Bacterial infection in pts with covid-19 pneumonia is estimated to be low 3.5-6% at admission</a:t>
            </a:r>
          </a:p>
          <a:p>
            <a:endParaRPr lang="en-GB" sz="2200" dirty="0"/>
          </a:p>
          <a:p>
            <a:r>
              <a:rPr lang="en-GB" sz="2200" dirty="0"/>
              <a:t>2ary infection may occur in about 15% with rates highest in those on mechanical ventilation</a:t>
            </a:r>
          </a:p>
          <a:p>
            <a:endParaRPr lang="en-GB" sz="2200" dirty="0"/>
          </a:p>
          <a:p>
            <a:r>
              <a:rPr lang="en-GB" sz="2200" dirty="0"/>
              <a:t>Community </a:t>
            </a:r>
            <a:r>
              <a:rPr lang="en-GB" sz="2200" dirty="0" err="1"/>
              <a:t>atypicals</a:t>
            </a:r>
            <a:r>
              <a:rPr lang="en-GB" sz="2200" dirty="0"/>
              <a:t> appear very 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E43052-7A59-4D85-B7B1-1E32B87B2540}"/>
              </a:ext>
            </a:extLst>
          </p:cNvPr>
          <p:cNvSpPr txBox="1"/>
          <p:nvPr/>
        </p:nvSpPr>
        <p:spPr>
          <a:xfrm>
            <a:off x="2600960" y="5110480"/>
            <a:ext cx="273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Langford </a:t>
            </a:r>
            <a:r>
              <a:rPr lang="en-GB" sz="1200" i="1" dirty="0"/>
              <a:t>et al.,</a:t>
            </a:r>
            <a:r>
              <a:rPr lang="en-GB" sz="1200" dirty="0"/>
              <a:t> Clin </a:t>
            </a:r>
            <a:r>
              <a:rPr lang="en-GB" sz="1200" dirty="0" err="1"/>
              <a:t>Microbiol</a:t>
            </a:r>
            <a:r>
              <a:rPr lang="en-GB" sz="1200" dirty="0"/>
              <a:t> &amp; Inf, 2020</a:t>
            </a:r>
          </a:p>
        </p:txBody>
      </p:sp>
    </p:spTree>
    <p:extLst>
      <p:ext uri="{BB962C8B-B14F-4D97-AF65-F5344CB8AC3E}">
        <p14:creationId xmlns:p14="http://schemas.microsoft.com/office/powerpoint/2010/main" val="25481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DDFF9-AC0E-4DA2-BC8A-FB72D3C6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Remdesivir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0B2C85E-5EEA-46C2-B3DD-82F5742B7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17037" r="49333" b="30222"/>
          <a:stretch/>
        </p:blipFill>
        <p:spPr>
          <a:xfrm>
            <a:off x="838200" y="1502706"/>
            <a:ext cx="5583350" cy="4644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8E571E-BBC0-4317-AAFC-EBEF8D0127A1}"/>
              </a:ext>
            </a:extLst>
          </p:cNvPr>
          <p:cNvSpPr txBox="1"/>
          <p:nvPr/>
        </p:nvSpPr>
        <p:spPr>
          <a:xfrm>
            <a:off x="6781800" y="1502706"/>
            <a:ext cx="457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Up to 10 days of </a:t>
            </a:r>
            <a:r>
              <a:rPr lang="en-GB" sz="2400" dirty="0" err="1"/>
              <a:t>Remdesivir</a:t>
            </a:r>
            <a:r>
              <a:rPr lang="en-GB" sz="2400" dirty="0"/>
              <a:t> shortened time to recovery: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Only in those on standard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/>
              <a:t>Treatment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&gt;12yo &amp; &gt;40kg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On oxygen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eGFR &gt;30ml/min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AST/ALT &lt; 5 x ULN &amp; No CLD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4C score &gt;= 4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Within 10 days of symptom onset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C86421-CF3E-45C2-9DD5-A2558A3FF1EF}"/>
              </a:ext>
            </a:extLst>
          </p:cNvPr>
          <p:cNvSpPr txBox="1"/>
          <p:nvPr/>
        </p:nvSpPr>
        <p:spPr>
          <a:xfrm flipH="1">
            <a:off x="8656319" y="6073001"/>
            <a:ext cx="2764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Beigel </a:t>
            </a:r>
            <a:r>
              <a:rPr lang="en-GB" sz="1200" i="1" dirty="0"/>
              <a:t>et al.,</a:t>
            </a:r>
            <a:r>
              <a:rPr lang="en-GB" sz="1200" dirty="0"/>
              <a:t> NEJM, 2020</a:t>
            </a:r>
          </a:p>
        </p:txBody>
      </p:sp>
    </p:spTree>
    <p:extLst>
      <p:ext uri="{BB962C8B-B14F-4D97-AF65-F5344CB8AC3E}">
        <p14:creationId xmlns:p14="http://schemas.microsoft.com/office/powerpoint/2010/main" val="30083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DDFF9-AC0E-4DA2-BC8A-FB72D3C6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Tocilizumab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8E571E-BBC0-4317-AAFC-EBEF8D0127A1}"/>
              </a:ext>
            </a:extLst>
          </p:cNvPr>
          <p:cNvSpPr txBox="1"/>
          <p:nvPr/>
        </p:nvSpPr>
        <p:spPr>
          <a:xfrm>
            <a:off x="6781800" y="260399"/>
            <a:ext cx="4572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Many small studies based on the “cytokine storm” hypothesis</a:t>
            </a:r>
          </a:p>
          <a:p>
            <a:endParaRPr lang="en-GB" sz="2400" dirty="0"/>
          </a:p>
          <a:p>
            <a:r>
              <a:rPr lang="en-GB" sz="2400" dirty="0"/>
              <a:t>REMAP-CAP has driven move to use</a:t>
            </a:r>
          </a:p>
          <a:p>
            <a:endParaRPr lang="en-GB" sz="2400" dirty="0"/>
          </a:p>
          <a:p>
            <a:r>
              <a:rPr lang="en-GB" sz="2400" dirty="0"/>
              <a:t>RECOVERY may change this</a:t>
            </a:r>
          </a:p>
          <a:p>
            <a:endParaRPr lang="en-GB" sz="2400" dirty="0"/>
          </a:p>
          <a:p>
            <a:r>
              <a:rPr lang="en-GB" sz="2400" b="1" dirty="0"/>
              <a:t>Treatment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Requires advanced </a:t>
            </a:r>
            <a:r>
              <a:rPr lang="en-GB" sz="2400" b="1" dirty="0" err="1"/>
              <a:t>resp</a:t>
            </a:r>
            <a:r>
              <a:rPr lang="en-GB" sz="2400" b="1" dirty="0"/>
              <a:t>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No more than 24h since starting 1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Low prob of other active infection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CRP &gt; 75, </a:t>
            </a:r>
            <a:r>
              <a:rPr lang="en-GB" sz="2400" dirty="0" err="1"/>
              <a:t>Plt</a:t>
            </a:r>
            <a:r>
              <a:rPr lang="en-GB" sz="2400" dirty="0"/>
              <a:t> &gt; 50, </a:t>
            </a:r>
            <a:r>
              <a:rPr lang="en-GB" sz="2400" dirty="0" err="1"/>
              <a:t>neuts</a:t>
            </a:r>
            <a:r>
              <a:rPr lang="en-GB" sz="2400" dirty="0"/>
              <a:t> &gt; 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Not on immunosuppression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C86421-CF3E-45C2-9DD5-A2558A3FF1EF}"/>
              </a:ext>
            </a:extLst>
          </p:cNvPr>
          <p:cNvSpPr txBox="1"/>
          <p:nvPr/>
        </p:nvSpPr>
        <p:spPr>
          <a:xfrm flipH="1">
            <a:off x="479500" y="6031210"/>
            <a:ext cx="276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</a:rPr>
              <a:t>https://twitter.com/mikejohansenmd/status/1352454133517869058?s=20</a:t>
            </a:r>
            <a:endParaRPr lang="en-GB" sz="12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xmlns="" id="{B1B1F8F4-D24A-4A61-A8D9-E75067AA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0" y="1502706"/>
            <a:ext cx="6140058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3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63BB2-D44D-441F-B273-4616CC01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Non-Medical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E73292-5724-47FA-8245-E3723623C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Do you have adequate PPE?</a:t>
            </a:r>
          </a:p>
          <a:p>
            <a:pPr marL="0" indent="0">
              <a:buNone/>
            </a:pPr>
            <a:r>
              <a:rPr lang="en-GB" sz="2400" dirty="0"/>
              <a:t>Can relatives communicate with their loved ones? – FaceTime – Volunteers/Students</a:t>
            </a:r>
          </a:p>
          <a:p>
            <a:pPr marL="0" indent="0">
              <a:buNone/>
            </a:pPr>
            <a:r>
              <a:rPr lang="en-GB" sz="2400" dirty="0"/>
              <a:t>Are you supporting your staff?</a:t>
            </a:r>
          </a:p>
          <a:p>
            <a:pPr marL="0" indent="0">
              <a:buNone/>
            </a:pPr>
            <a:r>
              <a:rPr lang="en-GB" sz="2400" dirty="0"/>
              <a:t>Do you have enough staff?</a:t>
            </a:r>
          </a:p>
          <a:p>
            <a:pPr lvl="1"/>
            <a:r>
              <a:rPr lang="en-GB" sz="2175" dirty="0"/>
              <a:t>Mobilising from elsewhere</a:t>
            </a:r>
          </a:p>
          <a:p>
            <a:pPr lvl="1"/>
            <a:r>
              <a:rPr lang="en-GB" sz="2175" dirty="0"/>
              <a:t>Supporting those outside their comfort zone – Supporting Juniors</a:t>
            </a:r>
          </a:p>
          <a:p>
            <a:pPr marL="0" indent="0">
              <a:buNone/>
            </a:pPr>
            <a:r>
              <a:rPr lang="en-GB" sz="2400" dirty="0"/>
              <a:t>Space – What space can you commandeer?  How safe is it?</a:t>
            </a:r>
          </a:p>
          <a:p>
            <a:pPr marL="0" indent="0">
              <a:buNone/>
            </a:pPr>
            <a:r>
              <a:rPr lang="en-GB" sz="2400" dirty="0"/>
              <a:t>Safely cancelling elective work?  Ramping back up again afterwards</a:t>
            </a:r>
          </a:p>
          <a:p>
            <a:pPr marL="0" indent="0">
              <a:buNone/>
            </a:pPr>
            <a:r>
              <a:rPr lang="en-GB" sz="2400" dirty="0"/>
              <a:t>Patient flow</a:t>
            </a:r>
          </a:p>
          <a:p>
            <a:pPr marL="0" indent="0">
              <a:buNone/>
            </a:pPr>
            <a:r>
              <a:rPr lang="en-GB" sz="2400" dirty="0"/>
              <a:t>Communication – In full PPE!</a:t>
            </a:r>
          </a:p>
          <a:p>
            <a:pPr lvl="1"/>
            <a:r>
              <a:rPr lang="en-GB" sz="2175" dirty="0"/>
              <a:t>Radios</a:t>
            </a:r>
          </a:p>
          <a:p>
            <a:pPr lvl="1"/>
            <a:r>
              <a:rPr lang="en-GB" sz="2175" dirty="0"/>
              <a:t>WhatsApp</a:t>
            </a:r>
          </a:p>
          <a:p>
            <a:pPr lvl="1"/>
            <a:r>
              <a:rPr lang="en-GB" sz="2175" dirty="0"/>
              <a:t>Meetings – Teams, Zoom, F2F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0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xmlns="" id="{7CEBBC59-BF97-4A2F-AB7F-FB1522EDD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DD6BB-C851-44C1-B6CD-CE873B4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906232-532D-4B63-A3B6-8807DF2F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Royal London Hospital </a:t>
            </a:r>
          </a:p>
          <a:p>
            <a:pPr lvl="1"/>
            <a:r>
              <a:rPr lang="en-GB" dirty="0"/>
              <a:t>Acute medicine</a:t>
            </a:r>
          </a:p>
          <a:p>
            <a:pPr lvl="1"/>
            <a:r>
              <a:rPr lang="en-GB" dirty="0" smtClean="0"/>
              <a:t>ED</a:t>
            </a:r>
          </a:p>
          <a:p>
            <a:pPr lvl="1"/>
            <a:r>
              <a:rPr lang="en-GB" dirty="0" smtClean="0"/>
              <a:t>Respiratory Medicine</a:t>
            </a:r>
            <a:endParaRPr lang="en-GB" dirty="0"/>
          </a:p>
          <a:p>
            <a:pPr lvl="1"/>
            <a:r>
              <a:rPr lang="en-GB" dirty="0"/>
              <a:t>Critical Care </a:t>
            </a:r>
          </a:p>
          <a:p>
            <a:pPr lvl="1"/>
            <a:endParaRPr lang="en-GB" dirty="0"/>
          </a:p>
          <a:p>
            <a:r>
              <a:rPr lang="en-GB" dirty="0"/>
              <a:t>Especially </a:t>
            </a:r>
            <a:r>
              <a:rPr lang="en-GB" dirty="0" smtClean="0"/>
              <a:t>Dr Will </a:t>
            </a:r>
            <a:r>
              <a:rPr lang="en-GB" dirty="0"/>
              <a:t>Ricketts </a:t>
            </a:r>
            <a:r>
              <a:rPr lang="en-GB" dirty="0" smtClean="0"/>
              <a:t>to whom many of these slides belong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erial Photography View West Of Royal London Hospital And City Of London  Ec1 E1 London Uk High-Res Stock Photo - Getty Images">
            <a:extLst>
              <a:ext uri="{FF2B5EF4-FFF2-40B4-BE49-F238E27FC236}">
                <a16:creationId xmlns:a16="http://schemas.microsoft.com/office/drawing/2014/main" xmlns="" id="{93C422B9-1D0D-4E5A-AA44-C276EA0F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4" y="217825"/>
            <a:ext cx="5791200" cy="38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8E4CCB78-6B83-4255-BA44-BC6CF2318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66125" r="21069" b="3921"/>
          <a:stretch/>
        </p:blipFill>
        <p:spPr bwMode="auto">
          <a:xfrm>
            <a:off x="1878384" y="5441008"/>
            <a:ext cx="779168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B442730-D857-4292-A1E4-6107CB4031A0}"/>
              </a:ext>
            </a:extLst>
          </p:cNvPr>
          <p:cNvSpPr txBox="1"/>
          <p:nvPr/>
        </p:nvSpPr>
        <p:spPr>
          <a:xfrm>
            <a:off x="1945299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CF21CA-1AB3-44ED-AD5C-BC90BC95B51C}"/>
              </a:ext>
            </a:extLst>
          </p:cNvPr>
          <p:cNvSpPr txBox="1"/>
          <p:nvPr/>
        </p:nvSpPr>
        <p:spPr>
          <a:xfrm>
            <a:off x="3602649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70F3AE-BBDC-496E-9D82-7D76D8CFB50A}"/>
              </a:ext>
            </a:extLst>
          </p:cNvPr>
          <p:cNvSpPr txBox="1"/>
          <p:nvPr/>
        </p:nvSpPr>
        <p:spPr>
          <a:xfrm>
            <a:off x="4907574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2A1B22-DB90-4129-8C4F-0306EEAEDD12}"/>
              </a:ext>
            </a:extLst>
          </p:cNvPr>
          <p:cNvSpPr txBox="1"/>
          <p:nvPr/>
        </p:nvSpPr>
        <p:spPr>
          <a:xfrm>
            <a:off x="6441099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D7904D-CBEF-4098-BB68-5B7985DE4696}"/>
              </a:ext>
            </a:extLst>
          </p:cNvPr>
          <p:cNvSpPr txBox="1"/>
          <p:nvPr/>
        </p:nvSpPr>
        <p:spPr>
          <a:xfrm flipH="1">
            <a:off x="4682781" y="4640906"/>
            <a:ext cx="21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Life Expectancy</a:t>
            </a:r>
            <a:r>
              <a:rPr lang="en-GB" sz="24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EA8768E-96E8-45D1-B408-431DA3B963A4}"/>
              </a:ext>
            </a:extLst>
          </p:cNvPr>
          <p:cNvSpPr txBox="1"/>
          <p:nvPr/>
        </p:nvSpPr>
        <p:spPr>
          <a:xfrm>
            <a:off x="6964973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E238A8-BB16-4E24-A62D-77D55AC9E2B3}"/>
              </a:ext>
            </a:extLst>
          </p:cNvPr>
          <p:cNvSpPr txBox="1"/>
          <p:nvPr/>
        </p:nvSpPr>
        <p:spPr>
          <a:xfrm>
            <a:off x="7488847" y="506000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56A344-0DE9-4C92-9299-CF5544E9AAC0}"/>
              </a:ext>
            </a:extLst>
          </p:cNvPr>
          <p:cNvSpPr txBox="1"/>
          <p:nvPr/>
        </p:nvSpPr>
        <p:spPr>
          <a:xfrm>
            <a:off x="8298475" y="505631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1673B1-6B59-4302-899C-50B11042405D}"/>
              </a:ext>
            </a:extLst>
          </p:cNvPr>
          <p:cNvSpPr txBox="1"/>
          <p:nvPr/>
        </p:nvSpPr>
        <p:spPr>
          <a:xfrm>
            <a:off x="8793773" y="5056317"/>
            <a:ext cx="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80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4" t="36698" r="23830" b="20905"/>
          <a:stretch/>
        </p:blipFill>
        <p:spPr bwMode="auto">
          <a:xfrm>
            <a:off x="252747" y="410596"/>
            <a:ext cx="5062202" cy="317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3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xmlns="" id="{0524FF2C-886A-474F-B718-B1CFDAC39147}"/>
              </a:ext>
            </a:extLst>
          </p:cNvPr>
          <p:cNvGrpSpPr>
            <a:grpSpLocks/>
          </p:cNvGrpSpPr>
          <p:nvPr/>
        </p:nvGrpSpPr>
        <p:grpSpPr bwMode="auto">
          <a:xfrm>
            <a:off x="111364" y="1620222"/>
            <a:ext cx="11215273" cy="4695825"/>
            <a:chOff x="2079625" y="790575"/>
            <a:chExt cx="7315200" cy="41243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D42DB52B-8572-4D16-99DC-96CE7228C1FC}"/>
                </a:ext>
              </a:extLst>
            </p:cNvPr>
            <p:cNvSpPr/>
            <p:nvPr/>
          </p:nvSpPr>
          <p:spPr bwMode="auto">
            <a:xfrm>
              <a:off x="5013326" y="1547813"/>
              <a:ext cx="4230686" cy="4762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67D5D433-A355-4A1B-A38B-D1390A97674D}"/>
                </a:ext>
              </a:extLst>
            </p:cNvPr>
            <p:cNvSpPr/>
            <p:nvPr/>
          </p:nvSpPr>
          <p:spPr bwMode="auto">
            <a:xfrm>
              <a:off x="5975350" y="2451100"/>
              <a:ext cx="3268662" cy="8191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B1D5005-5CFC-4EF7-B121-1D453FB69B7A}"/>
                </a:ext>
              </a:extLst>
            </p:cNvPr>
            <p:cNvSpPr/>
            <p:nvPr/>
          </p:nvSpPr>
          <p:spPr bwMode="auto">
            <a:xfrm>
              <a:off x="8128000" y="3668713"/>
              <a:ext cx="1116012" cy="2730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94243A8-BE45-4C8F-BE8D-8B1E916F1A06}"/>
                </a:ext>
              </a:extLst>
            </p:cNvPr>
            <p:cNvSpPr/>
            <p:nvPr/>
          </p:nvSpPr>
          <p:spPr bwMode="auto">
            <a:xfrm>
              <a:off x="8377237" y="4445000"/>
              <a:ext cx="857250" cy="968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3F5EDE3-3F8A-48EB-AC9E-C48D23CE620C}"/>
                </a:ext>
              </a:extLst>
            </p:cNvPr>
            <p:cNvSpPr/>
            <p:nvPr/>
          </p:nvSpPr>
          <p:spPr>
            <a:xfrm>
              <a:off x="4010026" y="1547813"/>
              <a:ext cx="982662" cy="47625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No symptoms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xmlns="" id="{819ACA85-AD3C-4356-A813-E5747B02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7425" y="808038"/>
              <a:ext cx="10001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 b="1"/>
                <a:t>Symptom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 b="1"/>
                <a:t>Severity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A4DA5AB-6E57-4182-A5BD-00F3A3451D55}"/>
                </a:ext>
              </a:extLst>
            </p:cNvPr>
            <p:cNvSpPr/>
            <p:nvPr/>
          </p:nvSpPr>
          <p:spPr>
            <a:xfrm>
              <a:off x="4011613" y="2443163"/>
              <a:ext cx="982663" cy="82708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No symptoms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61A77883-985E-4D63-A410-720CB0B8FB55}"/>
                </a:ext>
              </a:extLst>
            </p:cNvPr>
            <p:cNvSpPr/>
            <p:nvPr/>
          </p:nvSpPr>
          <p:spPr>
            <a:xfrm>
              <a:off x="4010026" y="3668713"/>
              <a:ext cx="982662" cy="27305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No symptoms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6AA379F-F1AB-42A0-AB19-9CEB48940EAD}"/>
                </a:ext>
              </a:extLst>
            </p:cNvPr>
            <p:cNvSpPr/>
            <p:nvPr/>
          </p:nvSpPr>
          <p:spPr>
            <a:xfrm>
              <a:off x="4010026" y="4435475"/>
              <a:ext cx="982662" cy="18732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No symptoms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8B02D59-DBF3-4873-A073-56274FC03B56}"/>
                </a:ext>
              </a:extLst>
            </p:cNvPr>
            <p:cNvSpPr/>
            <p:nvPr/>
          </p:nvSpPr>
          <p:spPr>
            <a:xfrm>
              <a:off x="5013326" y="2441575"/>
              <a:ext cx="942975" cy="8255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25" dirty="0">
                  <a:latin typeface="Arial" panose="020B0604020202020204" pitchFamily="34" charset="0"/>
                  <a:cs typeface="Arial" panose="020B0604020202020204" pitchFamily="34" charset="0"/>
                </a:rPr>
                <a:t>Mild/moderate symptoms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07010AF-92E3-4F43-B8F9-F84A2A347F1C}"/>
                </a:ext>
              </a:extLst>
            </p:cNvPr>
            <p:cNvSpPr/>
            <p:nvPr/>
          </p:nvSpPr>
          <p:spPr>
            <a:xfrm>
              <a:off x="5013326" y="3668713"/>
              <a:ext cx="576262" cy="2730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Severe </a:t>
              </a:r>
              <a:r>
                <a:rPr lang="en-GB" sz="650" dirty="0">
                  <a:latin typeface="Arial" panose="020B0604020202020204" pitchFamily="34" charset="0"/>
                  <a:cs typeface="Arial" panose="020B0604020202020204" pitchFamily="34" charset="0"/>
                </a:rPr>
                <a:t>symptoms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7B54405-D84B-475E-8310-CEB5AED908BF}"/>
                </a:ext>
              </a:extLst>
            </p:cNvPr>
            <p:cNvSpPr/>
            <p:nvPr/>
          </p:nvSpPr>
          <p:spPr>
            <a:xfrm>
              <a:off x="5013326" y="4441825"/>
              <a:ext cx="463550" cy="1809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600" dirty="0">
                  <a:latin typeface="Arial" panose="020B0604020202020204" pitchFamily="34" charset="0"/>
                  <a:cs typeface="Arial" panose="020B0604020202020204" pitchFamily="34" charset="0"/>
                </a:rPr>
                <a:t>Severe </a:t>
              </a:r>
              <a:r>
                <a:rPr lang="en-GB" sz="480" dirty="0">
                  <a:latin typeface="Arial" panose="020B0604020202020204" pitchFamily="34" charset="0"/>
                  <a:cs typeface="Arial" panose="020B0604020202020204" pitchFamily="34" charset="0"/>
                </a:rPr>
                <a:t>symptoms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20B6B1C-F00E-47BB-B766-8A72EAA33266}"/>
                </a:ext>
              </a:extLst>
            </p:cNvPr>
            <p:cNvSpPr/>
            <p:nvPr/>
          </p:nvSpPr>
          <p:spPr>
            <a:xfrm>
              <a:off x="5608637" y="3668713"/>
              <a:ext cx="2481263" cy="2730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Hospitalization</a:t>
              </a:r>
              <a:endParaRPr lang="en-GB" sz="6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E1BF0F2-776F-4AE9-8E63-5BD6255564BD}"/>
                </a:ext>
              </a:extLst>
            </p:cNvPr>
            <p:cNvSpPr/>
            <p:nvPr/>
          </p:nvSpPr>
          <p:spPr>
            <a:xfrm>
              <a:off x="5495925" y="4441825"/>
              <a:ext cx="2862262" cy="1809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ICU/Ventilation</a:t>
              </a:r>
              <a:endParaRPr lang="en-GB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xmlns="" id="{B8FED42E-FC1E-46EB-9614-2808BD232801}"/>
                </a:ext>
              </a:extLst>
            </p:cNvPr>
            <p:cNvSpPr/>
            <p:nvPr/>
          </p:nvSpPr>
          <p:spPr>
            <a:xfrm>
              <a:off x="3902076" y="1163638"/>
              <a:ext cx="255587" cy="28575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2" name="TextBox 26">
              <a:extLst>
                <a:ext uri="{FF2B5EF4-FFF2-40B4-BE49-F238E27FC236}">
                  <a16:creationId xmlns:a16="http://schemas.microsoft.com/office/drawing/2014/main" xmlns="" id="{4DF66B9E-C568-4D93-B9E8-2C9D99E2A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8863" y="790575"/>
              <a:ext cx="10509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FF0000"/>
                  </a:solidFill>
                </a:rPr>
                <a:t>Contagion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8F1313AD-D4B0-48B2-9102-76875372FCEF}"/>
                </a:ext>
              </a:extLst>
            </p:cNvPr>
            <p:cNvSpPr/>
            <p:nvPr/>
          </p:nvSpPr>
          <p:spPr bwMode="auto">
            <a:xfrm>
              <a:off x="8378825" y="4537075"/>
              <a:ext cx="857250" cy="9683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Dead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3AA67C9-AAB4-4B1F-B1C5-ABE6825464C2}"/>
                </a:ext>
              </a:extLst>
            </p:cNvPr>
            <p:cNvSpPr txBox="1"/>
            <p:nvPr/>
          </p:nvSpPr>
          <p:spPr>
            <a:xfrm>
              <a:off x="3360738" y="4576763"/>
              <a:ext cx="590550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600" b="1" dirty="0">
                  <a:latin typeface="+mn-lt"/>
                  <a:cs typeface="Arial" panose="020B0604020202020204" pitchFamily="34" charset="0"/>
                </a:rPr>
                <a:t>Days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D44DBFD-8C7C-465E-9415-AF4991C9F9AB}"/>
                </a:ext>
              </a:extLst>
            </p:cNvPr>
            <p:cNvSpPr txBox="1"/>
            <p:nvPr/>
          </p:nvSpPr>
          <p:spPr>
            <a:xfrm>
              <a:off x="3959226" y="4632325"/>
              <a:ext cx="5435599" cy="2698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150" dirty="0"/>
                <a:t>0   1   2   3    4   5   6   7   8    9  10  11  12  13  14   15  16  17  18  19  20  21  22  23  24  25</a:t>
              </a:r>
            </a:p>
          </p:txBody>
        </p: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xmlns="" id="{901030B8-734C-42FF-960E-AF19D4061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713" y="1493838"/>
              <a:ext cx="95567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No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symptoms</a:t>
              </a:r>
            </a:p>
          </p:txBody>
        </p:sp>
        <p:sp>
          <p:nvSpPr>
            <p:cNvPr id="27" name="TextBox 33">
              <a:extLst>
                <a:ext uri="{FF2B5EF4-FFF2-40B4-BE49-F238E27FC236}">
                  <a16:creationId xmlns:a16="http://schemas.microsoft.com/office/drawing/2014/main" xmlns="" id="{1101F056-7EBF-4D1E-B366-BD62AB969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9625" y="2568575"/>
              <a:ext cx="133985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Mild/Moderate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Symptoms</a:t>
              </a:r>
            </a:p>
          </p:txBody>
        </p:sp>
        <p:sp>
          <p:nvSpPr>
            <p:cNvPr id="28" name="TextBox 34">
              <a:extLst>
                <a:ext uri="{FF2B5EF4-FFF2-40B4-BE49-F238E27FC236}">
                  <a16:creationId xmlns:a16="http://schemas.microsoft.com/office/drawing/2014/main" xmlns="" id="{CA59727D-A400-4579-9D81-0F52EEC85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113" y="4303713"/>
              <a:ext cx="96837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Critical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Symptoms</a:t>
              </a:r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xmlns="" id="{6247EBAD-C38F-4CAE-B07D-5AEB43927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300" y="3513138"/>
              <a:ext cx="96837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Severe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b="1"/>
                <a:t>Symptoms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32FB611-B942-4CD6-BCC5-182A5941C242}"/>
                </a:ext>
              </a:extLst>
            </p:cNvPr>
            <p:cNvSpPr txBox="1"/>
            <p:nvPr/>
          </p:nvSpPr>
          <p:spPr>
            <a:xfrm>
              <a:off x="3595688" y="2706688"/>
              <a:ext cx="495300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+mn-lt"/>
                  <a:cs typeface="Arial" panose="020B0604020202020204" pitchFamily="34" charset="0"/>
                </a:rPr>
                <a:t>55%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054F3F1-A235-4578-BFF6-48E1BF3F6371}"/>
                </a:ext>
              </a:extLst>
            </p:cNvPr>
            <p:cNvSpPr txBox="1"/>
            <p:nvPr/>
          </p:nvSpPr>
          <p:spPr>
            <a:xfrm>
              <a:off x="3595688" y="3643313"/>
              <a:ext cx="495300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+mn-lt"/>
                  <a:cs typeface="Arial" panose="020B0604020202020204" pitchFamily="34" charset="0"/>
                </a:rPr>
                <a:t>10%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5E57481-D4EC-452B-BEDB-C92F883B9B7F}"/>
                </a:ext>
              </a:extLst>
            </p:cNvPr>
            <p:cNvSpPr txBox="1"/>
            <p:nvPr/>
          </p:nvSpPr>
          <p:spPr>
            <a:xfrm>
              <a:off x="3646488" y="4370388"/>
              <a:ext cx="404813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+mn-lt"/>
                  <a:cs typeface="Arial" panose="020B0604020202020204" pitchFamily="34" charset="0"/>
                </a:rPr>
                <a:t>5%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D85F1D-2C0E-40E2-B54D-9BACF515F17B}"/>
                </a:ext>
              </a:extLst>
            </p:cNvPr>
            <p:cNvCxnSpPr/>
            <p:nvPr/>
          </p:nvCxnSpPr>
          <p:spPr>
            <a:xfrm>
              <a:off x="4070351" y="1482725"/>
              <a:ext cx="269875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A1C7E843-89F2-46AA-AF64-7FF3C52D8411}"/>
                </a:ext>
              </a:extLst>
            </p:cNvPr>
            <p:cNvCxnSpPr/>
            <p:nvPr/>
          </p:nvCxnSpPr>
          <p:spPr>
            <a:xfrm>
              <a:off x="4081463" y="2379663"/>
              <a:ext cx="428307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1084D0E9-FE23-402A-BB7A-B09F16A83971}"/>
                </a:ext>
              </a:extLst>
            </p:cNvPr>
            <p:cNvCxnSpPr/>
            <p:nvPr/>
          </p:nvCxnSpPr>
          <p:spPr>
            <a:xfrm>
              <a:off x="4092576" y="3606800"/>
              <a:ext cx="5148261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6CEA57A0-51A6-4862-9F29-5197B3DF26AF}"/>
                </a:ext>
              </a:extLst>
            </p:cNvPr>
            <p:cNvCxnSpPr/>
            <p:nvPr/>
          </p:nvCxnSpPr>
          <p:spPr>
            <a:xfrm>
              <a:off x="4084638" y="4371975"/>
              <a:ext cx="514826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0DEA648-0FF1-4EC0-8312-9022DE63F4EF}"/>
                </a:ext>
              </a:extLst>
            </p:cNvPr>
            <p:cNvSpPr txBox="1"/>
            <p:nvPr/>
          </p:nvSpPr>
          <p:spPr>
            <a:xfrm>
              <a:off x="3595688" y="1631950"/>
              <a:ext cx="495300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+mn-lt"/>
                  <a:cs typeface="Arial" panose="020B0604020202020204" pitchFamily="34" charset="0"/>
                </a:rPr>
                <a:t>30%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E0B79891-7DF3-4B41-812C-D0F51EED3AE9}"/>
                </a:ext>
              </a:extLst>
            </p:cNvPr>
            <p:cNvCxnSpPr/>
            <p:nvPr/>
          </p:nvCxnSpPr>
          <p:spPr>
            <a:xfrm flipV="1">
              <a:off x="3951288" y="1543050"/>
              <a:ext cx="0" cy="163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81576EE1-A523-4376-A96D-45E68A31FC04}"/>
                </a:ext>
              </a:extLst>
            </p:cNvPr>
            <p:cNvCxnSpPr/>
            <p:nvPr/>
          </p:nvCxnSpPr>
          <p:spPr>
            <a:xfrm rot="10800000" flipV="1">
              <a:off x="3943351" y="1873250"/>
              <a:ext cx="0" cy="142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xmlns="" id="{F3FD6921-D097-44DE-8E9A-A30DB4945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313" y="1174750"/>
              <a:ext cx="11318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FF0000"/>
                  </a:solidFill>
                </a:rPr>
                <a:t>Contagious</a:t>
              </a:r>
            </a:p>
          </p:txBody>
        </p:sp>
        <p:sp>
          <p:nvSpPr>
            <p:cNvPr id="42" name="TextBox 57">
              <a:extLst>
                <a:ext uri="{FF2B5EF4-FFF2-40B4-BE49-F238E27FC236}">
                  <a16:creationId xmlns:a16="http://schemas.microsoft.com/office/drawing/2014/main" xmlns="" id="{3BD472C8-6CE0-4C23-BB80-576211005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1838" y="2070100"/>
              <a:ext cx="11334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FF0000"/>
                  </a:solidFill>
                </a:rPr>
                <a:t>Contagious</a:t>
              </a:r>
            </a:p>
          </p:txBody>
        </p:sp>
        <p:sp>
          <p:nvSpPr>
            <p:cNvPr id="43" name="TextBox 58">
              <a:extLst>
                <a:ext uri="{FF2B5EF4-FFF2-40B4-BE49-F238E27FC236}">
                  <a16:creationId xmlns:a16="http://schemas.microsoft.com/office/drawing/2014/main" xmlns="" id="{8608ED0E-7F9C-49A4-9C63-8E9109579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4588" y="3295650"/>
              <a:ext cx="11318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FF0000"/>
                  </a:solidFill>
                </a:rPr>
                <a:t>Contagious</a:t>
              </a:r>
            </a:p>
          </p:txBody>
        </p:sp>
        <p:sp>
          <p:nvSpPr>
            <p:cNvPr id="44" name="TextBox 59">
              <a:extLst>
                <a:ext uri="{FF2B5EF4-FFF2-40B4-BE49-F238E27FC236}">
                  <a16:creationId xmlns:a16="http://schemas.microsoft.com/office/drawing/2014/main" xmlns="" id="{C8658DAD-D766-464D-8445-D23B16A19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638" y="4059238"/>
              <a:ext cx="11334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FF0000"/>
                  </a:solidFill>
                </a:rPr>
                <a:t>Contagious</a:t>
              </a:r>
            </a:p>
          </p:txBody>
        </p:sp>
      </p:grpSp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History</a:t>
            </a:r>
          </a:p>
        </p:txBody>
      </p:sp>
      <p:pic>
        <p:nvPicPr>
          <p:cNvPr id="1028" name="Picture 4" descr="Figure 2: The most commonly reported symptoms among people testing positive were cough, fatigue and headach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7572" r="40592" b="49669"/>
          <a:stretch/>
        </p:blipFill>
        <p:spPr bwMode="auto">
          <a:xfrm>
            <a:off x="7852287" y="48716"/>
            <a:ext cx="3371747" cy="23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xmlns="" id="{6B5E2835-4E47-45B3-9CFE-732FF7B054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8286" b="7313"/>
          <a:stretch/>
        </p:blipFill>
        <p:spPr bwMode="auto">
          <a:xfrm>
            <a:off x="3363091" y="403751"/>
            <a:ext cx="8207625" cy="6206961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2053" name="Freeform: Shape 72">
            <a:extLst>
              <a:ext uri="{FF2B5EF4-FFF2-40B4-BE49-F238E27FC236}">
                <a16:creationId xmlns:a16="http://schemas.microsoft.com/office/drawing/2014/main" xmlns="" id="{5B45AD5D-AA52-4F7B-9362-576A39AD9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Freeform: Shape 74">
            <a:extLst>
              <a:ext uri="{FF2B5EF4-FFF2-40B4-BE49-F238E27FC236}">
                <a16:creationId xmlns:a16="http://schemas.microsoft.com/office/drawing/2014/main" xmlns="" id="{AEDD7960-4866-4399-BEF6-DD1431AB4E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814" y="1089153"/>
            <a:ext cx="3385185" cy="4836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60 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D10 symptoms - dry cough &amp; fevers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Now worsening SOB for last 1 day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Chest pain only on coughing, not at rest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Hypertension</a:t>
            </a:r>
            <a:r>
              <a:rPr lang="en-US" sz="1600" b="1" dirty="0"/>
              <a:t> 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T2DM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Metformin 500mg BD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Amlodipine 10mg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Ramipril 10mg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35 </a:t>
            </a:r>
            <a:r>
              <a:rPr lang="en-US" sz="1600" dirty="0" err="1"/>
              <a:t>br</a:t>
            </a:r>
            <a:r>
              <a:rPr lang="en-US" sz="1600" dirty="0"/>
              <a:t>/min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O2 </a:t>
            </a:r>
            <a:r>
              <a:rPr lang="en-US" sz="1600" dirty="0" err="1"/>
              <a:t>sats</a:t>
            </a:r>
            <a:r>
              <a:rPr lang="en-US" sz="1600" dirty="0"/>
              <a:t> 93 % on 60 % 50L HFNO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150/87 mmHg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HR 99 bpm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0925" y="403751"/>
            <a:ext cx="1905000" cy="118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4426AB7-D619-4515-962A-BC83909EC0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E47DF98-723F-4AAC-ABCF-CACBC438F7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A29FC7C-9308-4FDE-8DCA-405668055B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D2F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>
                <a:solidFill>
                  <a:srgbClr val="4D2F3A"/>
                </a:solidFill>
              </a:rPr>
              <a:t>Do we have to admit everyone?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xmlns="" id="{AC4F6B09-296F-48A2-8AE8-465F4A2A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54507E-D6CB-4954-B29C-1DAB113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Stratification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2123BE-D5D5-485D-8094-65188643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6" t="26833" r="22084" b="37926"/>
          <a:stretch/>
        </p:blipFill>
        <p:spPr>
          <a:xfrm>
            <a:off x="1955800" y="1535857"/>
            <a:ext cx="6979920" cy="2416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CDBAD7-A4AC-4F56-8862-0FB0DFCA39BD}"/>
              </a:ext>
            </a:extLst>
          </p:cNvPr>
          <p:cNvSpPr txBox="1"/>
          <p:nvPr/>
        </p:nvSpPr>
        <p:spPr>
          <a:xfrm>
            <a:off x="1595120" y="4076333"/>
            <a:ext cx="28050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Age </a:t>
            </a:r>
          </a:p>
          <a:p>
            <a:r>
              <a:rPr lang="en-GB" sz="2000" dirty="0"/>
              <a:t>Sex</a:t>
            </a:r>
          </a:p>
          <a:p>
            <a:r>
              <a:rPr lang="en-GB" sz="2000" dirty="0"/>
              <a:t>Number of comorbidities</a:t>
            </a:r>
          </a:p>
          <a:p>
            <a:r>
              <a:rPr lang="en-GB" sz="2000" dirty="0"/>
              <a:t>RR</a:t>
            </a:r>
          </a:p>
          <a:p>
            <a:r>
              <a:rPr lang="en-GB" sz="2000" dirty="0"/>
              <a:t>Oxygen </a:t>
            </a:r>
            <a:r>
              <a:rPr lang="en-GB" sz="2000" dirty="0" err="1"/>
              <a:t>sats</a:t>
            </a:r>
            <a:r>
              <a:rPr lang="en-GB" sz="2000" dirty="0"/>
              <a:t> on air</a:t>
            </a:r>
          </a:p>
          <a:p>
            <a:r>
              <a:rPr lang="en-GB" sz="2000" dirty="0"/>
              <a:t>GCS</a:t>
            </a:r>
          </a:p>
          <a:p>
            <a:r>
              <a:rPr lang="en-GB" sz="2000" dirty="0"/>
              <a:t>Urea</a:t>
            </a:r>
          </a:p>
          <a:p>
            <a:r>
              <a:rPr lang="en-GB" sz="2000" dirty="0"/>
              <a:t>CRP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2C23F29-1224-4631-83AA-18F1184D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7" t="56000" r="38500" b="21482"/>
          <a:stretch/>
        </p:blipFill>
        <p:spPr>
          <a:xfrm>
            <a:off x="5445760" y="4498975"/>
            <a:ext cx="6014720" cy="15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DB84D4-C96A-493D-A4EA-2EF116F1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1325563"/>
          </a:xfrm>
        </p:spPr>
        <p:txBody>
          <a:bodyPr/>
          <a:lstStyle/>
          <a:p>
            <a:r>
              <a:rPr lang="en-GB" dirty="0"/>
              <a:t>Which Treatments &amp; For Whom?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A359E2-3830-4CB0-BA1C-8F0E5B152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23963"/>
            <a:ext cx="5157787" cy="823912"/>
          </a:xfrm>
        </p:spPr>
        <p:txBody>
          <a:bodyPr/>
          <a:lstStyle/>
          <a:p>
            <a:r>
              <a:rPr lang="en-GB" dirty="0"/>
              <a:t>What we “know”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4B18D02-024F-4885-A6F4-0E731E228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47875"/>
            <a:ext cx="515778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500" dirty="0"/>
              <a:t>Oxygen </a:t>
            </a:r>
          </a:p>
          <a:p>
            <a:pPr marL="0" indent="0">
              <a:buNone/>
            </a:pPr>
            <a:r>
              <a:rPr lang="en-GB" sz="2500" dirty="0" err="1"/>
              <a:t>Resp</a:t>
            </a:r>
            <a:r>
              <a:rPr lang="en-GB" sz="2500" dirty="0"/>
              <a:t> support</a:t>
            </a:r>
          </a:p>
          <a:p>
            <a:pPr marL="0" indent="0">
              <a:buNone/>
            </a:pPr>
            <a:r>
              <a:rPr lang="en-GB" sz="2500" dirty="0"/>
              <a:t>Dexamethasone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C27BBB3-E58F-40AB-8B82-5847F63B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0231" y="1223963"/>
            <a:ext cx="5183188" cy="823912"/>
          </a:xfrm>
        </p:spPr>
        <p:txBody>
          <a:bodyPr/>
          <a:lstStyle/>
          <a:p>
            <a:r>
              <a:rPr lang="en-GB" dirty="0"/>
              <a:t>What we also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518D5475-2901-4B31-8C1E-668E60349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0231" y="2047875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500" dirty="0"/>
              <a:t>Antibiotics</a:t>
            </a:r>
          </a:p>
          <a:p>
            <a:pPr marL="0" indent="0">
              <a:buNone/>
            </a:pPr>
            <a:r>
              <a:rPr lang="en-GB" sz="2500" dirty="0"/>
              <a:t>VTE prophylaxis</a:t>
            </a:r>
          </a:p>
          <a:p>
            <a:pPr marL="0" indent="0">
              <a:buNone/>
            </a:pPr>
            <a:r>
              <a:rPr lang="en-GB" sz="2500" dirty="0" err="1"/>
              <a:t>Remdesivir</a:t>
            </a:r>
            <a:endParaRPr lang="en-GB" sz="2500" dirty="0"/>
          </a:p>
          <a:p>
            <a:pPr marL="0" indent="0">
              <a:buNone/>
            </a:pPr>
            <a:r>
              <a:rPr lang="en-GB" sz="2500" dirty="0"/>
              <a:t>Tocilizumab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b="1" dirty="0"/>
          </a:p>
          <a:p>
            <a:pPr marL="0" indent="0">
              <a:buNone/>
            </a:pPr>
            <a:endParaRPr lang="en-GB" sz="2500" dirty="0"/>
          </a:p>
        </p:txBody>
      </p:sp>
      <p:pic>
        <p:nvPicPr>
          <p:cNvPr id="1026" name="Picture 2" descr="Tech Tent: Social media fights a fresh flood of fake news - BBC News">
            <a:extLst>
              <a:ext uri="{FF2B5EF4-FFF2-40B4-BE49-F238E27FC236}">
                <a16:creationId xmlns:a16="http://schemas.microsoft.com/office/drawing/2014/main" xmlns="" id="{43A637BC-1E3E-4CF5-8314-C5C48C612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4185166"/>
            <a:ext cx="393700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E63A99-5FB5-427D-8470-1850A16FAE11}"/>
              </a:ext>
            </a:extLst>
          </p:cNvPr>
          <p:cNvSpPr txBox="1"/>
          <p:nvPr/>
        </p:nvSpPr>
        <p:spPr>
          <a:xfrm flipH="1">
            <a:off x="7528559" y="1565791"/>
            <a:ext cx="375475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b="1" dirty="0"/>
              <a:t>What is being examined</a:t>
            </a:r>
            <a:endParaRPr lang="en-GB" sz="2400" dirty="0"/>
          </a:p>
          <a:p>
            <a:pPr marL="0" indent="0">
              <a:buNone/>
            </a:pPr>
            <a:r>
              <a:rPr lang="en-GB" sz="2500" dirty="0"/>
              <a:t>Tocilizumab</a:t>
            </a:r>
          </a:p>
          <a:p>
            <a:pPr marL="0" indent="0">
              <a:buNone/>
            </a:pPr>
            <a:r>
              <a:rPr lang="en-GB" sz="2500" dirty="0"/>
              <a:t>Aspirin</a:t>
            </a:r>
          </a:p>
          <a:p>
            <a:pPr marL="0" indent="0">
              <a:buNone/>
            </a:pPr>
            <a:r>
              <a:rPr lang="en-GB" sz="2500" dirty="0"/>
              <a:t>Colchicine</a:t>
            </a:r>
          </a:p>
          <a:p>
            <a:pPr marL="0" indent="0">
              <a:buNone/>
            </a:pPr>
            <a:r>
              <a:rPr lang="en-GB" sz="2500" dirty="0" err="1"/>
              <a:t>mAbs</a:t>
            </a:r>
            <a:endParaRPr lang="en-GB" sz="2500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9BBB4E-6751-4DC3-B784-90290498ADDB}"/>
              </a:ext>
            </a:extLst>
          </p:cNvPr>
          <p:cNvSpPr txBox="1"/>
          <p:nvPr/>
        </p:nvSpPr>
        <p:spPr>
          <a:xfrm>
            <a:off x="6550327" y="4669199"/>
            <a:ext cx="41753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>
                <a:solidFill>
                  <a:srgbClr val="FF0000"/>
                </a:solidFill>
              </a:rPr>
              <a:t>What we know does not work</a:t>
            </a:r>
          </a:p>
          <a:p>
            <a:r>
              <a:rPr lang="en-GB" sz="2500" dirty="0">
                <a:solidFill>
                  <a:srgbClr val="FF0000"/>
                </a:solidFill>
              </a:rPr>
              <a:t>Azithromycin</a:t>
            </a:r>
          </a:p>
          <a:p>
            <a:r>
              <a:rPr lang="en-GB" sz="2500" dirty="0">
                <a:solidFill>
                  <a:srgbClr val="FF0000"/>
                </a:solidFill>
              </a:rPr>
              <a:t>Hydroxychloroquine</a:t>
            </a:r>
          </a:p>
          <a:p>
            <a:r>
              <a:rPr lang="en-GB" sz="2500" b="0" i="0" dirty="0">
                <a:solidFill>
                  <a:srgbClr val="FF0000"/>
                </a:solidFill>
                <a:effectLst/>
              </a:rPr>
              <a:t>Lopinavir–ritonavir</a:t>
            </a:r>
            <a:endParaRPr lang="en-GB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0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 build="p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22F3C-27BD-435C-8977-11E0F1EE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Oxygen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3FFC393-1911-4412-AD88-103125BB9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45984"/>
              </p:ext>
            </p:extLst>
          </p:nvPr>
        </p:nvGraphicFramePr>
        <p:xfrm>
          <a:off x="388938" y="1507378"/>
          <a:ext cx="11414124" cy="48942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53531">
                  <a:extLst>
                    <a:ext uri="{9D8B030D-6E8A-4147-A177-3AD203B41FA5}">
                      <a16:colId xmlns:a16="http://schemas.microsoft.com/office/drawing/2014/main" xmlns="" val="3354320330"/>
                    </a:ext>
                  </a:extLst>
                </a:gridCol>
                <a:gridCol w="2853531">
                  <a:extLst>
                    <a:ext uri="{9D8B030D-6E8A-4147-A177-3AD203B41FA5}">
                      <a16:colId xmlns:a16="http://schemas.microsoft.com/office/drawing/2014/main" xmlns="" val="3551174339"/>
                    </a:ext>
                  </a:extLst>
                </a:gridCol>
                <a:gridCol w="2853531">
                  <a:extLst>
                    <a:ext uri="{9D8B030D-6E8A-4147-A177-3AD203B41FA5}">
                      <a16:colId xmlns:a16="http://schemas.microsoft.com/office/drawing/2014/main" xmlns="" val="1299716042"/>
                    </a:ext>
                  </a:extLst>
                </a:gridCol>
                <a:gridCol w="2853531">
                  <a:extLst>
                    <a:ext uri="{9D8B030D-6E8A-4147-A177-3AD203B41FA5}">
                      <a16:colId xmlns:a16="http://schemas.microsoft.com/office/drawing/2014/main" xmlns="" val="4182206084"/>
                    </a:ext>
                  </a:extLst>
                </a:gridCol>
              </a:tblGrid>
              <a:tr h="462686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effectLst/>
                        </a:rPr>
                        <a:t>Nasal</a:t>
                      </a:r>
                      <a:r>
                        <a:rPr lang="en-GB" sz="2300" b="1" baseline="0" dirty="0">
                          <a:effectLst/>
                        </a:rPr>
                        <a:t> </a:t>
                      </a:r>
                      <a:r>
                        <a:rPr lang="en-GB" sz="2300" b="1" baseline="0" dirty="0" err="1">
                          <a:effectLst/>
                        </a:rPr>
                        <a:t>cannulae</a:t>
                      </a:r>
                      <a:endParaRPr lang="en-GB" sz="2300" b="1" dirty="0">
                        <a:effectLst/>
                      </a:endParaRPr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effectLst/>
                        </a:rPr>
                        <a:t>Simple face mask</a:t>
                      </a:r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b="1" dirty="0">
                          <a:effectLst/>
                        </a:rPr>
                        <a:t>Non-rebreather mask</a:t>
                      </a:r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 err="1">
                          <a:effectLst/>
                        </a:rPr>
                        <a:t>Venturi</a:t>
                      </a:r>
                      <a:r>
                        <a:rPr lang="en-GB" sz="2300" b="1" dirty="0">
                          <a:effectLst/>
                        </a:rPr>
                        <a:t> Mask</a:t>
                      </a:r>
                    </a:p>
                  </a:txBody>
                  <a:tcPr marL="91439" marR="91439" marT="45731" marB="45731"/>
                </a:tc>
                <a:extLst>
                  <a:ext uri="{0D108BD9-81ED-4DB2-BD59-A6C34878D82A}">
                    <a16:rowId xmlns:a16="http://schemas.microsoft.com/office/drawing/2014/main" xmlns="" val="902861503"/>
                  </a:ext>
                </a:extLst>
              </a:tr>
              <a:tr h="256060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Delivers </a:t>
                      </a:r>
                      <a:r>
                        <a:rPr lang="en-GB" sz="1800" b="1" dirty="0"/>
                        <a:t>low to medium O</a:t>
                      </a:r>
                      <a:r>
                        <a:rPr lang="en-GB" sz="1800" b="1" baseline="-25000" dirty="0"/>
                        <a:t>2</a:t>
                      </a:r>
                      <a:r>
                        <a:rPr lang="en-GB" sz="1800" b="1" dirty="0"/>
                        <a:t> </a:t>
                      </a:r>
                      <a:r>
                        <a:rPr lang="en-GB" sz="1800" b="1" dirty="0" err="1"/>
                        <a:t>conc</a:t>
                      </a:r>
                      <a:endParaRPr lang="en-GB" sz="1800" dirty="0"/>
                    </a:p>
                    <a:p>
                      <a:pPr algn="ctr"/>
                      <a:r>
                        <a:rPr lang="en-GB" sz="1800" dirty="0"/>
                        <a:t>Adjustable flow gives wide O</a:t>
                      </a:r>
                      <a:r>
                        <a:rPr lang="en-GB" sz="1800" baseline="-25000" dirty="0"/>
                        <a:t>2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conc</a:t>
                      </a:r>
                      <a:r>
                        <a:rPr lang="en-GB" sz="1800" dirty="0"/>
                        <a:t> range (e.g. flow rate 1-6L/min gives FiO2 from ∼24% to ∼50%)</a:t>
                      </a:r>
                    </a:p>
                    <a:p>
                      <a:pPr algn="ctr"/>
                      <a:r>
                        <a:rPr lang="en-GB" sz="1800" b="0" i="0" dirty="0"/>
                        <a:t>No risk of rebreathing of CO</a:t>
                      </a:r>
                      <a:r>
                        <a:rPr lang="en-GB" sz="1800" b="0" i="0" baseline="-25000" dirty="0"/>
                        <a:t>2</a:t>
                      </a:r>
                    </a:p>
                    <a:p>
                      <a:pPr algn="ctr"/>
                      <a:r>
                        <a:rPr lang="en-GB" sz="1800" b="0" i="0" baseline="0" dirty="0"/>
                        <a:t>May cause nasal irritation</a:t>
                      </a:r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dirty="0"/>
                        <a:t>O</a:t>
                      </a:r>
                      <a:r>
                        <a:rPr lang="en-GB" sz="1800" b="1" i="0" baseline="-25000" dirty="0"/>
                        <a:t>2</a:t>
                      </a:r>
                      <a:r>
                        <a:rPr lang="en-GB" sz="1800" b="1" i="0" dirty="0"/>
                        <a:t> </a:t>
                      </a:r>
                      <a:r>
                        <a:rPr lang="en-GB" sz="1800" b="1" i="0" dirty="0" err="1"/>
                        <a:t>conc</a:t>
                      </a:r>
                      <a:r>
                        <a:rPr lang="en-GB" sz="1800" b="0" i="0" baseline="0" dirty="0"/>
                        <a:t> =</a:t>
                      </a:r>
                      <a:r>
                        <a:rPr lang="en-GB" sz="1800" b="0" i="0" dirty="0"/>
                        <a:t> 60</a:t>
                      </a:r>
                      <a:r>
                        <a:rPr lang="en-GB" sz="1800" b="0" i="0" baseline="0" dirty="0"/>
                        <a:t> -</a:t>
                      </a:r>
                      <a:r>
                        <a:rPr lang="en-GB" sz="1800" b="0" i="0" dirty="0"/>
                        <a:t> 90% </a:t>
                      </a:r>
                    </a:p>
                    <a:p>
                      <a:pPr algn="ctr"/>
                      <a:r>
                        <a:rPr lang="en-GB" sz="1800" b="0" i="0" dirty="0"/>
                        <a:t>O2 conc. Changed by altering O2 flows between 5 and 10L/min</a:t>
                      </a:r>
                    </a:p>
                    <a:p>
                      <a:pPr algn="ctr"/>
                      <a:r>
                        <a:rPr lang="en-GB" sz="1800" dirty="0"/>
                        <a:t>Not suitable for patients with </a:t>
                      </a:r>
                      <a:r>
                        <a:rPr lang="en-GB" sz="1800" dirty="0" err="1"/>
                        <a:t>hypercapnic</a:t>
                      </a:r>
                      <a:r>
                        <a:rPr lang="en-GB" sz="1800" dirty="0"/>
                        <a:t> respiratory failure</a:t>
                      </a:r>
                      <a:endParaRPr lang="en-GB" sz="1800" b="0" i="0" dirty="0"/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dirty="0"/>
                        <a:t>High O</a:t>
                      </a:r>
                      <a:r>
                        <a:rPr lang="en-GB" sz="1800" b="1" i="0" baseline="-25000" dirty="0"/>
                        <a:t>2 </a:t>
                      </a:r>
                      <a:r>
                        <a:rPr lang="en-GB" sz="1800" b="1" i="0" dirty="0" err="1"/>
                        <a:t>conc</a:t>
                      </a:r>
                      <a:r>
                        <a:rPr lang="en-GB" sz="1800" b="1" i="0" dirty="0"/>
                        <a:t> </a:t>
                      </a:r>
                      <a:r>
                        <a:rPr lang="en-GB" sz="1800" b="0" i="0" dirty="0"/>
                        <a:t>therapy</a:t>
                      </a:r>
                    </a:p>
                    <a:p>
                      <a:pPr algn="ctr"/>
                      <a:r>
                        <a:rPr lang="en-GB" sz="1800" b="0" i="0" dirty="0"/>
                        <a:t>O</a:t>
                      </a:r>
                      <a:r>
                        <a:rPr lang="en-GB" sz="1800" b="0" i="0" baseline="-25000" dirty="0"/>
                        <a:t>2</a:t>
                      </a:r>
                      <a:r>
                        <a:rPr lang="en-GB" sz="1800" b="0" i="0" dirty="0"/>
                        <a:t> conc.</a:t>
                      </a:r>
                      <a:r>
                        <a:rPr lang="en-GB" sz="1800" b="0" i="0" baseline="0" dirty="0"/>
                        <a:t> =</a:t>
                      </a:r>
                      <a:r>
                        <a:rPr lang="en-GB" sz="1800" b="0" i="0" dirty="0"/>
                        <a:t> 60</a:t>
                      </a:r>
                      <a:r>
                        <a:rPr lang="en-GB" sz="1800" b="0" i="0" baseline="0" dirty="0"/>
                        <a:t> -</a:t>
                      </a:r>
                      <a:r>
                        <a:rPr lang="en-GB" sz="1800" b="0" i="0" dirty="0"/>
                        <a:t> 90% when used at a flow rate of 15 L/min </a:t>
                      </a:r>
                    </a:p>
                    <a:p>
                      <a:pPr algn="ctr"/>
                      <a:r>
                        <a:rPr lang="en-GB" sz="1800" b="0" i="0" dirty="0"/>
                        <a:t>Most suitable for trauma &amp; emergency use</a:t>
                      </a:r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/>
                        <a:t>Venturi</a:t>
                      </a:r>
                      <a:r>
                        <a:rPr lang="en-GB" sz="1800" dirty="0"/>
                        <a:t> masks will give </a:t>
                      </a:r>
                      <a:r>
                        <a:rPr lang="en-GB" sz="1800" b="1" dirty="0"/>
                        <a:t>accurate O2 conc</a:t>
                      </a:r>
                      <a:r>
                        <a:rPr lang="en-GB" sz="1800" dirty="0"/>
                        <a:t>. </a:t>
                      </a:r>
                    </a:p>
                    <a:p>
                      <a:pPr algn="ctr"/>
                      <a:r>
                        <a:rPr lang="en-GB" sz="1800" dirty="0"/>
                        <a:t>Available O</a:t>
                      </a:r>
                      <a:r>
                        <a:rPr lang="en-GB" sz="1800" baseline="-25000" dirty="0"/>
                        <a:t>2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conc</a:t>
                      </a:r>
                      <a:r>
                        <a:rPr lang="en-GB" sz="1800" dirty="0"/>
                        <a:t>: 24%, 28%, 31%, 35%, 40% &amp; 60%.</a:t>
                      </a:r>
                    </a:p>
                    <a:p>
                      <a:pPr algn="ctr"/>
                      <a:endParaRPr lang="en-GB" sz="1800" dirty="0"/>
                    </a:p>
                    <a:p>
                      <a:pPr algn="ctr"/>
                      <a:r>
                        <a:rPr lang="en-GB" sz="1800" dirty="0"/>
                        <a:t>24% &amp; 28% </a:t>
                      </a:r>
                      <a:r>
                        <a:rPr lang="en-GB" sz="1800" dirty="0" err="1"/>
                        <a:t>Venturi</a:t>
                      </a:r>
                      <a:r>
                        <a:rPr lang="en-GB" sz="1800" dirty="0"/>
                        <a:t> masks are recommended for those at risk of</a:t>
                      </a:r>
                      <a:r>
                        <a:rPr lang="en-GB" sz="1800" baseline="0" dirty="0"/>
                        <a:t> CO</a:t>
                      </a:r>
                      <a:r>
                        <a:rPr lang="en-GB" sz="1800" baseline="-25000" dirty="0"/>
                        <a:t>2</a:t>
                      </a:r>
                      <a:r>
                        <a:rPr lang="en-GB" sz="1800" dirty="0"/>
                        <a:t> retention</a:t>
                      </a:r>
                      <a:endParaRPr lang="en-GB" sz="1800" b="0" i="0" dirty="0"/>
                    </a:p>
                  </a:txBody>
                  <a:tcPr marL="91439" marR="91439" marT="45731" marB="45731"/>
                </a:tc>
                <a:extLst>
                  <a:ext uri="{0D108BD9-81ED-4DB2-BD59-A6C34878D82A}">
                    <a16:rowId xmlns:a16="http://schemas.microsoft.com/office/drawing/2014/main" xmlns="" val="1952829015"/>
                  </a:ext>
                </a:extLst>
              </a:tr>
              <a:tr h="1870975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9" marR="91439" marT="45731" marB="45731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9" marR="91439" marT="45731" marB="45731"/>
                </a:tc>
                <a:extLst>
                  <a:ext uri="{0D108BD9-81ED-4DB2-BD59-A6C34878D82A}">
                    <a16:rowId xmlns:a16="http://schemas.microsoft.com/office/drawing/2014/main" xmlns="" val="932471909"/>
                  </a:ext>
                </a:extLst>
              </a:tr>
            </a:tbl>
          </a:graphicData>
        </a:graphic>
      </p:graphicFrame>
      <p:pic>
        <p:nvPicPr>
          <p:cNvPr id="5" name="Picture 4" descr="Venturi-Mask-Colours">
            <a:extLst>
              <a:ext uri="{FF2B5EF4-FFF2-40B4-BE49-F238E27FC236}">
                <a16:creationId xmlns:a16="http://schemas.microsoft.com/office/drawing/2014/main" xmlns="" id="{4F1F9D22-0BCF-4A8E-8B57-11042792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/>
          <a:stretch>
            <a:fillRect/>
          </a:stretch>
        </p:blipFill>
        <p:spPr bwMode="auto">
          <a:xfrm>
            <a:off x="8926513" y="4684493"/>
            <a:ext cx="24638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xmlns="" id="{8EE0A652-7F17-48E6-93DC-D66FE89A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4608293"/>
            <a:ext cx="20605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pic3">
            <a:extLst>
              <a:ext uri="{FF2B5EF4-FFF2-40B4-BE49-F238E27FC236}">
                <a16:creationId xmlns:a16="http://schemas.microsoft.com/office/drawing/2014/main" xmlns="" id="{38DFF531-DA1F-4665-83B5-A439BF3C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6720"/>
          <a:stretch>
            <a:fillRect/>
          </a:stretch>
        </p:blipFill>
        <p:spPr bwMode="auto">
          <a:xfrm>
            <a:off x="6351588" y="4578131"/>
            <a:ext cx="20272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m">
            <a:extLst>
              <a:ext uri="{FF2B5EF4-FFF2-40B4-BE49-F238E27FC236}">
                <a16:creationId xmlns:a16="http://schemas.microsoft.com/office/drawing/2014/main" xmlns="" id="{8FC7E27A-A75B-4C3E-A49D-0916AF35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4584481"/>
            <a:ext cx="208280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0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907</Words>
  <Application>Microsoft Office PowerPoint</Application>
  <PresentationFormat>Custom</PresentationFormat>
  <Paragraphs>219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COVID-19 Successes, Challenges, and Lessons Learnt</vt:lpstr>
      <vt:lpstr>PowerPoint Presentation</vt:lpstr>
      <vt:lpstr>PowerPoint Presentation</vt:lpstr>
      <vt:lpstr>Natural History</vt:lpstr>
      <vt:lpstr>PowerPoint Presentation</vt:lpstr>
      <vt:lpstr>Do we have to admit everyone?</vt:lpstr>
      <vt:lpstr>Risk Stratification</vt:lpstr>
      <vt:lpstr>Which Treatments &amp; For Whom? </vt:lpstr>
      <vt:lpstr>Oxygen</vt:lpstr>
      <vt:lpstr>“Oxygen Plus” Devices</vt:lpstr>
      <vt:lpstr>Conscious (Awake) Proning</vt:lpstr>
      <vt:lpstr>Approach to Oxygenation Management </vt:lpstr>
      <vt:lpstr>Invasive Mechanical Ventilation</vt:lpstr>
      <vt:lpstr>Dexamethasone</vt:lpstr>
      <vt:lpstr>Venous Thromboembolism (VTE)</vt:lpstr>
      <vt:lpstr>Antibiotics</vt:lpstr>
      <vt:lpstr>Remdesivir</vt:lpstr>
      <vt:lpstr>Tocilizumab</vt:lpstr>
      <vt:lpstr>Non-Medical Issues </vt:lpstr>
      <vt:lpstr>Acknowledgments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Successes, Challenges, and Lessons Learnt</dc:title>
  <dc:creator>Tom Oates</dc:creator>
  <cp:lastModifiedBy>Oates, Thomas</cp:lastModifiedBy>
  <cp:revision>38</cp:revision>
  <dcterms:created xsi:type="dcterms:W3CDTF">2021-01-30T12:09:23Z</dcterms:created>
  <dcterms:modified xsi:type="dcterms:W3CDTF">2021-02-11T08:57:48Z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nDIP File ID">
    <vt:lpwstr>a4458429-f986-42e7-882e-e73e69a16df1</vt:lpwstr>
  </property>
</Properties>
</file>